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6" r:id="rId2"/>
    <p:sldId id="325" r:id="rId3"/>
    <p:sldId id="324" r:id="rId4"/>
    <p:sldId id="333" r:id="rId5"/>
    <p:sldId id="310" r:id="rId6"/>
    <p:sldId id="311" r:id="rId7"/>
    <p:sldId id="332" r:id="rId8"/>
    <p:sldId id="339" r:id="rId9"/>
    <p:sldId id="314" r:id="rId10"/>
    <p:sldId id="331" r:id="rId11"/>
    <p:sldId id="317" r:id="rId12"/>
    <p:sldId id="327" r:id="rId13"/>
    <p:sldId id="329" r:id="rId14"/>
    <p:sldId id="328" r:id="rId15"/>
    <p:sldId id="334" r:id="rId16"/>
    <p:sldId id="321" r:id="rId17"/>
    <p:sldId id="335" r:id="rId18"/>
    <p:sldId id="315" r:id="rId19"/>
    <p:sldId id="322" r:id="rId20"/>
    <p:sldId id="313" r:id="rId21"/>
    <p:sldId id="323" r:id="rId22"/>
    <p:sldId id="337" r:id="rId23"/>
    <p:sldId id="338"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6" d="100"/>
          <a:sy n="116" d="100"/>
        </p:scale>
        <p:origin x="138"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3357C3-910C-4DE6-B13B-5BC2A3720A06}" type="datetimeFigureOut">
              <a:rPr lang="nl-NL" smtClean="0"/>
              <a:t>22-3-2022</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953886-763C-4881-B131-4F72EA13700E}" type="slidenum">
              <a:rPr lang="nl-NL" smtClean="0"/>
              <a:t>‹nr.›</a:t>
            </a:fld>
            <a:endParaRPr lang="nl-NL" dirty="0"/>
          </a:p>
        </p:txBody>
      </p:sp>
    </p:spTree>
    <p:extLst>
      <p:ext uri="{BB962C8B-B14F-4D97-AF65-F5344CB8AC3E}">
        <p14:creationId xmlns:p14="http://schemas.microsoft.com/office/powerpoint/2010/main" val="4223439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F1A49C18-92AE-4246-A4DD-633890E4E9A1}" type="datetime1">
              <a:rPr lang="nl-NL" smtClean="0"/>
              <a:t>22-3-2022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CEEFB228-DC27-45F8-B28C-16B6DEE03335}" type="slidenum">
              <a:rPr lang="nl-NL" smtClean="0"/>
              <a:t>‹nr.›</a:t>
            </a:fld>
            <a:endParaRPr lang="nl-NL" dirty="0"/>
          </a:p>
        </p:txBody>
      </p:sp>
    </p:spTree>
    <p:extLst>
      <p:ext uri="{BB962C8B-B14F-4D97-AF65-F5344CB8AC3E}">
        <p14:creationId xmlns:p14="http://schemas.microsoft.com/office/powerpoint/2010/main" val="494269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43F81558-1E61-4F25-81B1-58C7AD0455BD}" type="datetime1">
              <a:rPr lang="nl-NL" smtClean="0"/>
              <a:t>22-3-2022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CEEFB228-DC27-45F8-B28C-16B6DEE03335}" type="slidenum">
              <a:rPr lang="nl-NL" smtClean="0"/>
              <a:t>‹nr.›</a:t>
            </a:fld>
            <a:endParaRPr lang="nl-NL" dirty="0"/>
          </a:p>
        </p:txBody>
      </p:sp>
    </p:spTree>
    <p:extLst>
      <p:ext uri="{BB962C8B-B14F-4D97-AF65-F5344CB8AC3E}">
        <p14:creationId xmlns:p14="http://schemas.microsoft.com/office/powerpoint/2010/main" val="814876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0A66AF8-E856-465B-A4EF-653A8EB4A1A9}" type="datetime1">
              <a:rPr lang="nl-NL" smtClean="0"/>
              <a:t>22-3-2022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CEEFB228-DC27-45F8-B28C-16B6DEE03335}" type="slidenum">
              <a:rPr lang="nl-NL" smtClean="0"/>
              <a:t>‹nr.›</a:t>
            </a:fld>
            <a:endParaRPr lang="nl-NL" dirty="0"/>
          </a:p>
        </p:txBody>
      </p:sp>
    </p:spTree>
    <p:extLst>
      <p:ext uri="{BB962C8B-B14F-4D97-AF65-F5344CB8AC3E}">
        <p14:creationId xmlns:p14="http://schemas.microsoft.com/office/powerpoint/2010/main" val="2428955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34F40BC-1D41-4CDC-B261-D8CDF6C90D8D}" type="datetime1">
              <a:rPr lang="nl-NL" smtClean="0"/>
              <a:t>22-3-2022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CEEFB228-DC27-45F8-B28C-16B6DEE03335}" type="slidenum">
              <a:rPr lang="nl-NL" smtClean="0"/>
              <a:t>‹nr.›</a:t>
            </a:fld>
            <a:endParaRPr lang="nl-NL" dirty="0"/>
          </a:p>
        </p:txBody>
      </p:sp>
    </p:spTree>
    <p:extLst>
      <p:ext uri="{BB962C8B-B14F-4D97-AF65-F5344CB8AC3E}">
        <p14:creationId xmlns:p14="http://schemas.microsoft.com/office/powerpoint/2010/main" val="406113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CF09CAFE-EEE8-4550-B988-449F71E1288C}" type="datetime1">
              <a:rPr lang="nl-NL" smtClean="0"/>
              <a:t>22-3-2022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CEEFB228-DC27-45F8-B28C-16B6DEE03335}" type="slidenum">
              <a:rPr lang="nl-NL" smtClean="0"/>
              <a:t>‹nr.›</a:t>
            </a:fld>
            <a:endParaRPr lang="nl-NL" dirty="0"/>
          </a:p>
        </p:txBody>
      </p:sp>
    </p:spTree>
    <p:extLst>
      <p:ext uri="{BB962C8B-B14F-4D97-AF65-F5344CB8AC3E}">
        <p14:creationId xmlns:p14="http://schemas.microsoft.com/office/powerpoint/2010/main" val="3315621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C0169495-6C64-4F83-9444-4FD332FA9EBA}" type="datetime1">
              <a:rPr lang="nl-NL" smtClean="0"/>
              <a:t>22-3-2022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CEEFB228-DC27-45F8-B28C-16B6DEE03335}" type="slidenum">
              <a:rPr lang="nl-NL" smtClean="0"/>
              <a:t>‹nr.›</a:t>
            </a:fld>
            <a:endParaRPr lang="nl-NL" dirty="0"/>
          </a:p>
        </p:txBody>
      </p:sp>
    </p:spTree>
    <p:extLst>
      <p:ext uri="{BB962C8B-B14F-4D97-AF65-F5344CB8AC3E}">
        <p14:creationId xmlns:p14="http://schemas.microsoft.com/office/powerpoint/2010/main" val="494630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D9D32222-7DE0-41A0-BFCB-2094255DCCFA}" type="datetime1">
              <a:rPr lang="nl-NL" smtClean="0"/>
              <a:t>22-3-2022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CEEFB228-DC27-45F8-B28C-16B6DEE03335}" type="slidenum">
              <a:rPr lang="nl-NL" smtClean="0"/>
              <a:t>‹nr.›</a:t>
            </a:fld>
            <a:endParaRPr lang="nl-NL" dirty="0"/>
          </a:p>
        </p:txBody>
      </p:sp>
    </p:spTree>
    <p:extLst>
      <p:ext uri="{BB962C8B-B14F-4D97-AF65-F5344CB8AC3E}">
        <p14:creationId xmlns:p14="http://schemas.microsoft.com/office/powerpoint/2010/main" val="2157791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D933D98A-599E-4D4A-B801-50B980A9A462}" type="datetime1">
              <a:rPr lang="nl-NL" smtClean="0"/>
              <a:t>22-3-2022</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CEEFB228-DC27-45F8-B28C-16B6DEE03335}" type="slidenum">
              <a:rPr lang="nl-NL" smtClean="0"/>
              <a:t>‹nr.›</a:t>
            </a:fld>
            <a:endParaRPr lang="nl-NL" dirty="0"/>
          </a:p>
        </p:txBody>
      </p:sp>
    </p:spTree>
    <p:extLst>
      <p:ext uri="{BB962C8B-B14F-4D97-AF65-F5344CB8AC3E}">
        <p14:creationId xmlns:p14="http://schemas.microsoft.com/office/powerpoint/2010/main" val="4032751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C5E0AB5-5CC1-4D77-B9B4-08531566E7D0}" type="datetime1">
              <a:rPr lang="nl-NL" smtClean="0"/>
              <a:t>22-3-2022</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CEEFB228-DC27-45F8-B28C-16B6DEE03335}" type="slidenum">
              <a:rPr lang="nl-NL" smtClean="0"/>
              <a:t>‹nr.›</a:t>
            </a:fld>
            <a:endParaRPr lang="nl-NL" dirty="0"/>
          </a:p>
        </p:txBody>
      </p:sp>
    </p:spTree>
    <p:extLst>
      <p:ext uri="{BB962C8B-B14F-4D97-AF65-F5344CB8AC3E}">
        <p14:creationId xmlns:p14="http://schemas.microsoft.com/office/powerpoint/2010/main" val="3981471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374F6C45-B085-4A68-AB5C-4BCC0A20373A}" type="datetime1">
              <a:rPr lang="nl-NL" smtClean="0"/>
              <a:t>22-3-2022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CEEFB228-DC27-45F8-B28C-16B6DEE03335}" type="slidenum">
              <a:rPr lang="nl-NL" smtClean="0"/>
              <a:t>‹nr.›</a:t>
            </a:fld>
            <a:endParaRPr lang="nl-NL" dirty="0"/>
          </a:p>
        </p:txBody>
      </p:sp>
    </p:spTree>
    <p:extLst>
      <p:ext uri="{BB962C8B-B14F-4D97-AF65-F5344CB8AC3E}">
        <p14:creationId xmlns:p14="http://schemas.microsoft.com/office/powerpoint/2010/main" val="809023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7A656AD9-E402-4741-B3AF-F09790CC85FA}" type="datetime1">
              <a:rPr lang="nl-NL" smtClean="0"/>
              <a:t>22-3-2022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CEEFB228-DC27-45F8-B28C-16B6DEE03335}" type="slidenum">
              <a:rPr lang="nl-NL" smtClean="0"/>
              <a:t>‹nr.›</a:t>
            </a:fld>
            <a:endParaRPr lang="nl-NL" dirty="0"/>
          </a:p>
        </p:txBody>
      </p:sp>
    </p:spTree>
    <p:extLst>
      <p:ext uri="{BB962C8B-B14F-4D97-AF65-F5344CB8AC3E}">
        <p14:creationId xmlns:p14="http://schemas.microsoft.com/office/powerpoint/2010/main" val="3571493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0EAD35-2A4E-453F-B495-AA35209A81B3}" type="datetime1">
              <a:rPr lang="nl-NL" smtClean="0"/>
              <a:t>22-3-2022</a:t>
            </a:fld>
            <a:endParaRPr lang="nl-NL" dirty="0"/>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EFB228-DC27-45F8-B28C-16B6DEE03335}" type="slidenum">
              <a:rPr lang="nl-NL" smtClean="0"/>
              <a:t>‹nr.›</a:t>
            </a:fld>
            <a:endParaRPr lang="nl-NL" dirty="0"/>
          </a:p>
        </p:txBody>
      </p:sp>
    </p:spTree>
    <p:extLst>
      <p:ext uri="{BB962C8B-B14F-4D97-AF65-F5344CB8AC3E}">
        <p14:creationId xmlns:p14="http://schemas.microsoft.com/office/powerpoint/2010/main" val="1269585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water, natuur, meer, rivier&#10;&#10;Automatisch gegenereerde beschrijving">
            <a:extLst>
              <a:ext uri="{FF2B5EF4-FFF2-40B4-BE49-F238E27FC236}">
                <a16:creationId xmlns:a16="http://schemas.microsoft.com/office/drawing/2014/main" id="{BCBDAEB4-5529-4A6A-88FF-81080669C48C}"/>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571" y="1998199"/>
            <a:ext cx="12194047" cy="4863918"/>
          </a:xfrm>
          <a:prstGeom prst="rect">
            <a:avLst/>
          </a:prstGeom>
        </p:spPr>
      </p:pic>
      <p:sp>
        <p:nvSpPr>
          <p:cNvPr id="2" name="Titel 1"/>
          <p:cNvSpPr>
            <a:spLocks noGrp="1"/>
          </p:cNvSpPr>
          <p:nvPr>
            <p:ph type="ctrTitle"/>
          </p:nvPr>
        </p:nvSpPr>
        <p:spPr/>
        <p:txBody>
          <a:bodyPr/>
          <a:lstStyle/>
          <a:p>
            <a:r>
              <a:rPr lang="nl-NL" dirty="0" smtClean="0"/>
              <a:t>Energie- en klimaatstrategie</a:t>
            </a:r>
            <a:endParaRPr lang="nl-NL" dirty="0"/>
          </a:p>
        </p:txBody>
      </p:sp>
      <p:sp>
        <p:nvSpPr>
          <p:cNvPr id="3" name="Ondertitel 2"/>
          <p:cNvSpPr>
            <a:spLocks noGrp="1"/>
          </p:cNvSpPr>
          <p:nvPr>
            <p:ph type="subTitle" idx="1"/>
          </p:nvPr>
        </p:nvSpPr>
        <p:spPr/>
        <p:txBody>
          <a:bodyPr/>
          <a:lstStyle/>
          <a:p>
            <a:r>
              <a:rPr lang="nl-NL" dirty="0" smtClean="0"/>
              <a:t>Opzet naar bestuurlijke kaders en plan van aanpak</a:t>
            </a:r>
            <a:endParaRPr lang="nl-NL" dirty="0"/>
          </a:p>
        </p:txBody>
      </p:sp>
      <p:pic>
        <p:nvPicPr>
          <p:cNvPr id="5" name="Afbeelding 4"/>
          <p:cNvPicPr>
            <a:picLocks noChangeAspect="1"/>
          </p:cNvPicPr>
          <p:nvPr/>
        </p:nvPicPr>
        <p:blipFill>
          <a:blip r:embed="rId3"/>
          <a:stretch>
            <a:fillRect/>
          </a:stretch>
        </p:blipFill>
        <p:spPr>
          <a:xfrm>
            <a:off x="9165102" y="203148"/>
            <a:ext cx="2645150" cy="1675080"/>
          </a:xfrm>
          <a:prstGeom prst="rect">
            <a:avLst/>
          </a:prstGeom>
        </p:spPr>
      </p:pic>
      <p:sp>
        <p:nvSpPr>
          <p:cNvPr id="6" name="Tekstvak 5"/>
          <p:cNvSpPr txBox="1"/>
          <p:nvPr/>
        </p:nvSpPr>
        <p:spPr>
          <a:xfrm>
            <a:off x="304801" y="6203092"/>
            <a:ext cx="3542269" cy="369332"/>
          </a:xfrm>
          <a:prstGeom prst="rect">
            <a:avLst/>
          </a:prstGeom>
          <a:noFill/>
        </p:spPr>
        <p:txBody>
          <a:bodyPr wrap="square" rtlCol="0">
            <a:spAutoFit/>
          </a:bodyPr>
          <a:lstStyle/>
          <a:p>
            <a:r>
              <a:rPr lang="nl-NL" dirty="0" smtClean="0"/>
              <a:t>24 januari 2021, R. Moerman</a:t>
            </a:r>
            <a:endParaRPr lang="nl-NL" dirty="0"/>
          </a:p>
        </p:txBody>
      </p:sp>
    </p:spTree>
    <p:extLst>
      <p:ext uri="{BB962C8B-B14F-4D97-AF65-F5344CB8AC3E}">
        <p14:creationId xmlns:p14="http://schemas.microsoft.com/office/powerpoint/2010/main" val="31454650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a:t>Potentie bouwstenen ten opzichte van opgave 2025</a:t>
            </a:r>
          </a:p>
        </p:txBody>
      </p:sp>
      <p:sp>
        <p:nvSpPr>
          <p:cNvPr id="3" name="Tijdelijke aanduiding voor inhoud 2"/>
          <p:cNvSpPr>
            <a:spLocks noGrp="1"/>
          </p:cNvSpPr>
          <p:nvPr>
            <p:ph sz="half" idx="1"/>
          </p:nvPr>
        </p:nvSpPr>
        <p:spPr/>
        <p:txBody>
          <a:bodyPr>
            <a:normAutofit/>
          </a:bodyPr>
          <a:lstStyle/>
          <a:p>
            <a:pPr marL="0" indent="0">
              <a:buNone/>
            </a:pPr>
            <a:r>
              <a:rPr lang="nl-NL" sz="1400" dirty="0" smtClean="0"/>
              <a:t>In onderstaand tabel is een inschatting gemaakt van het aanwezige potentieel van de vijf beschikbare bouwstenen. Daarbij is ook een slagingskans opgenomen, welke is meegewogen in het aandeel van de opgave voor 2025. Deze is arbitrair, maar heeft als doel om overschatting van het potentieel te voorkomen.</a:t>
            </a:r>
            <a:endParaRPr lang="nl-NL" sz="1400" dirty="0"/>
          </a:p>
        </p:txBody>
      </p:sp>
      <p:sp>
        <p:nvSpPr>
          <p:cNvPr id="4" name="Tijdelijke aanduiding voor inhoud 3"/>
          <p:cNvSpPr>
            <a:spLocks noGrp="1"/>
          </p:cNvSpPr>
          <p:nvPr>
            <p:ph sz="half" idx="2"/>
          </p:nvPr>
        </p:nvSpPr>
        <p:spPr/>
        <p:txBody>
          <a:bodyPr>
            <a:normAutofit/>
          </a:bodyPr>
          <a:lstStyle/>
          <a:p>
            <a:pPr marL="0" indent="0">
              <a:buNone/>
            </a:pPr>
            <a:r>
              <a:rPr lang="nl-NL" sz="1400" dirty="0" smtClean="0"/>
              <a:t>Het aanwezige technische potentieel is afdoende voor “Energieneutraal 2025”. De haalbaarheid is echter een duidelijk aandachtspunt.</a:t>
            </a:r>
            <a:endParaRPr lang="nl-NL" sz="1400" dirty="0"/>
          </a:p>
        </p:txBody>
      </p:sp>
      <p:sp>
        <p:nvSpPr>
          <p:cNvPr id="5" name="Tijdelijke aanduiding voor dianummer 4"/>
          <p:cNvSpPr>
            <a:spLocks noGrp="1"/>
          </p:cNvSpPr>
          <p:nvPr>
            <p:ph type="sldNum" sz="quarter" idx="12"/>
          </p:nvPr>
        </p:nvSpPr>
        <p:spPr/>
        <p:txBody>
          <a:bodyPr/>
          <a:lstStyle/>
          <a:p>
            <a:r>
              <a:rPr lang="nl-NL" dirty="0" smtClean="0"/>
              <a:t>10</a:t>
            </a:r>
            <a:endParaRPr lang="nl-NL" dirty="0"/>
          </a:p>
        </p:txBody>
      </p:sp>
      <p:graphicFrame>
        <p:nvGraphicFramePr>
          <p:cNvPr id="8" name="Tijdelijke aanduiding voor inhoud 3"/>
          <p:cNvGraphicFramePr>
            <a:graphicFrameLocks/>
          </p:cNvGraphicFramePr>
          <p:nvPr>
            <p:extLst>
              <p:ext uri="{D42A27DB-BD31-4B8C-83A1-F6EECF244321}">
                <p14:modId xmlns:p14="http://schemas.microsoft.com/office/powerpoint/2010/main" val="4283271400"/>
              </p:ext>
            </p:extLst>
          </p:nvPr>
        </p:nvGraphicFramePr>
        <p:xfrm>
          <a:off x="838200" y="3049934"/>
          <a:ext cx="10515601" cy="3346639"/>
        </p:xfrm>
        <a:graphic>
          <a:graphicData uri="http://schemas.openxmlformats.org/drawingml/2006/table">
            <a:tbl>
              <a:tblPr firstRow="1" bandRow="1">
                <a:tableStyleId>{5C22544A-7EE6-4342-B048-85BDC9FD1C3A}</a:tableStyleId>
              </a:tblPr>
              <a:tblGrid>
                <a:gridCol w="431281">
                  <a:extLst>
                    <a:ext uri="{9D8B030D-6E8A-4147-A177-3AD203B41FA5}">
                      <a16:colId xmlns:a16="http://schemas.microsoft.com/office/drawing/2014/main" val="3216791569"/>
                    </a:ext>
                  </a:extLst>
                </a:gridCol>
                <a:gridCol w="5567924">
                  <a:extLst>
                    <a:ext uri="{9D8B030D-6E8A-4147-A177-3AD203B41FA5}">
                      <a16:colId xmlns:a16="http://schemas.microsoft.com/office/drawing/2014/main" val="1583133727"/>
                    </a:ext>
                  </a:extLst>
                </a:gridCol>
                <a:gridCol w="1416909">
                  <a:extLst>
                    <a:ext uri="{9D8B030D-6E8A-4147-A177-3AD203B41FA5}">
                      <a16:colId xmlns:a16="http://schemas.microsoft.com/office/drawing/2014/main" val="1328709911"/>
                    </a:ext>
                  </a:extLst>
                </a:gridCol>
                <a:gridCol w="881448">
                  <a:extLst>
                    <a:ext uri="{9D8B030D-6E8A-4147-A177-3AD203B41FA5}">
                      <a16:colId xmlns:a16="http://schemas.microsoft.com/office/drawing/2014/main" val="268009611"/>
                    </a:ext>
                  </a:extLst>
                </a:gridCol>
                <a:gridCol w="922220">
                  <a:extLst>
                    <a:ext uri="{9D8B030D-6E8A-4147-A177-3AD203B41FA5}">
                      <a16:colId xmlns:a16="http://schemas.microsoft.com/office/drawing/2014/main" val="1526552634"/>
                    </a:ext>
                  </a:extLst>
                </a:gridCol>
                <a:gridCol w="1295819">
                  <a:extLst>
                    <a:ext uri="{9D8B030D-6E8A-4147-A177-3AD203B41FA5}">
                      <a16:colId xmlns:a16="http://schemas.microsoft.com/office/drawing/2014/main" val="1361467898"/>
                    </a:ext>
                  </a:extLst>
                </a:gridCol>
              </a:tblGrid>
              <a:tr h="370840">
                <a:tc>
                  <a:txBody>
                    <a:bodyPr/>
                    <a:lstStyle/>
                    <a:p>
                      <a:endParaRPr lang="nl-NL" sz="1400" dirty="0"/>
                    </a:p>
                  </a:txBody>
                  <a:tcPr/>
                </a:tc>
                <a:tc>
                  <a:txBody>
                    <a:bodyPr/>
                    <a:lstStyle/>
                    <a:p>
                      <a:r>
                        <a:rPr lang="nl-NL" sz="1400" dirty="0" smtClean="0"/>
                        <a:t>Bouwstenen (als aanvulling op besparen en productie biogas/groengas)</a:t>
                      </a:r>
                      <a:endParaRPr lang="nl-NL" sz="1400" dirty="0"/>
                    </a:p>
                  </a:txBody>
                  <a:tcPr/>
                </a:tc>
                <a:tc>
                  <a:txBody>
                    <a:bodyPr/>
                    <a:lstStyle/>
                    <a:p>
                      <a:r>
                        <a:rPr lang="nl-NL" sz="1400" dirty="0" smtClean="0"/>
                        <a:t>omvang</a:t>
                      </a:r>
                      <a:endParaRPr lang="nl-NL" sz="1400" dirty="0"/>
                    </a:p>
                  </a:txBody>
                  <a:tcPr/>
                </a:tc>
                <a:tc>
                  <a:txBody>
                    <a:bodyPr/>
                    <a:lstStyle/>
                    <a:p>
                      <a:r>
                        <a:rPr lang="nl-NL" sz="1400" dirty="0" smtClean="0"/>
                        <a:t>eenheid</a:t>
                      </a:r>
                      <a:endParaRPr lang="nl-NL" sz="1400" dirty="0"/>
                    </a:p>
                  </a:txBody>
                  <a:tcPr/>
                </a:tc>
                <a:tc>
                  <a:txBody>
                    <a:bodyPr/>
                    <a:lstStyle/>
                    <a:p>
                      <a:r>
                        <a:rPr lang="nl-NL" sz="1400" dirty="0" smtClean="0"/>
                        <a:t>kans realisatie 2025</a:t>
                      </a:r>
                      <a:endParaRPr lang="nl-NL" sz="1400" dirty="0"/>
                    </a:p>
                  </a:txBody>
                  <a:tcPr/>
                </a:tc>
                <a:tc>
                  <a:txBody>
                    <a:bodyPr/>
                    <a:lstStyle/>
                    <a:p>
                      <a:r>
                        <a:rPr lang="nl-NL" sz="1400" b="1" dirty="0" smtClean="0"/>
                        <a:t>aandeel opgave 2025</a:t>
                      </a:r>
                      <a:endParaRPr lang="nl-NL" sz="1400" b="1" dirty="0"/>
                    </a:p>
                  </a:txBody>
                  <a:tcPr/>
                </a:tc>
                <a:extLst>
                  <a:ext uri="{0D108BD9-81ED-4DB2-BD59-A6C34878D82A}">
                    <a16:rowId xmlns:a16="http://schemas.microsoft.com/office/drawing/2014/main" val="1589547227"/>
                  </a:ext>
                </a:extLst>
              </a:tr>
              <a:tr h="370840">
                <a:tc>
                  <a:txBody>
                    <a:bodyPr/>
                    <a:lstStyle/>
                    <a:p>
                      <a:r>
                        <a:rPr lang="nl-NL" sz="1400" u="none" baseline="0" dirty="0" smtClean="0">
                          <a:uFill>
                            <a:solidFill>
                              <a:srgbClr val="FF0000"/>
                            </a:solidFill>
                          </a:uFill>
                        </a:rPr>
                        <a:t>1.1</a:t>
                      </a:r>
                      <a:endParaRPr lang="nl-NL" sz="1400" u="none" baseline="0" dirty="0">
                        <a:uFill>
                          <a:solidFill>
                            <a:srgbClr val="FF0000"/>
                          </a:solidFill>
                        </a:uFill>
                      </a:endParaRPr>
                    </a:p>
                  </a:txBody>
                  <a:tcPr/>
                </a:tc>
                <a:tc>
                  <a:txBody>
                    <a:bodyPr/>
                    <a:lstStyle/>
                    <a:p>
                      <a:pPr marL="0" lvl="0" indent="0">
                        <a:buFont typeface="+mj-lt"/>
                        <a:buNone/>
                      </a:pPr>
                      <a:r>
                        <a:rPr lang="nl-NL" sz="1400" u="none" baseline="0" dirty="0" smtClean="0">
                          <a:uFill>
                            <a:solidFill>
                              <a:srgbClr val="FF0000"/>
                            </a:solidFill>
                          </a:uFill>
                        </a:rPr>
                        <a:t>zonne-energie op eigen daken</a:t>
                      </a:r>
                    </a:p>
                  </a:txBody>
                  <a:tcPr/>
                </a:tc>
                <a:tc>
                  <a:txBody>
                    <a:bodyPr/>
                    <a:lstStyle/>
                    <a:p>
                      <a:r>
                        <a:rPr lang="nl-NL" sz="1400" u="none" baseline="0" dirty="0" smtClean="0">
                          <a:uFill>
                            <a:solidFill>
                              <a:srgbClr val="FF0000"/>
                            </a:solidFill>
                          </a:uFill>
                        </a:rPr>
                        <a:t>beperkt</a:t>
                      </a:r>
                      <a:endParaRPr lang="nl-NL" sz="1400" u="none" baseline="0" dirty="0">
                        <a:uFill>
                          <a:solidFill>
                            <a:srgbClr val="FF0000"/>
                          </a:solidFill>
                        </a:uFill>
                      </a:endParaRPr>
                    </a:p>
                  </a:txBody>
                  <a:tcPr/>
                </a:tc>
                <a:tc>
                  <a:txBody>
                    <a:bodyPr/>
                    <a:lstStyle/>
                    <a:p>
                      <a:endParaRPr lang="nl-NL" sz="1400" u="none" baseline="0" dirty="0">
                        <a:uFill>
                          <a:solidFill>
                            <a:srgbClr val="FF0000"/>
                          </a:solidFill>
                        </a:uFill>
                      </a:endParaRPr>
                    </a:p>
                  </a:txBody>
                  <a:tcPr/>
                </a:tc>
                <a:tc>
                  <a:txBody>
                    <a:bodyPr/>
                    <a:lstStyle/>
                    <a:p>
                      <a:pPr algn="r"/>
                      <a:r>
                        <a:rPr lang="nl-NL" sz="1400" u="none" baseline="0" dirty="0" smtClean="0">
                          <a:uFill>
                            <a:solidFill>
                              <a:srgbClr val="FF0000"/>
                            </a:solidFill>
                          </a:uFill>
                        </a:rPr>
                        <a:t>100%</a:t>
                      </a:r>
                      <a:endParaRPr lang="nl-NL" sz="1400" u="none" baseline="0" dirty="0">
                        <a:uFill>
                          <a:solidFill>
                            <a:srgbClr val="FF0000"/>
                          </a:solidFill>
                        </a:uFill>
                      </a:endParaRPr>
                    </a:p>
                  </a:txBody>
                  <a:tcPr/>
                </a:tc>
                <a:tc>
                  <a:txBody>
                    <a:bodyPr/>
                    <a:lstStyle/>
                    <a:p>
                      <a:r>
                        <a:rPr lang="nl-NL" sz="1400" b="1" u="none" baseline="0" dirty="0" smtClean="0">
                          <a:uFill>
                            <a:solidFill>
                              <a:srgbClr val="FF0000"/>
                            </a:solidFill>
                          </a:uFill>
                        </a:rPr>
                        <a:t>&lt;3%</a:t>
                      </a:r>
                      <a:endParaRPr lang="nl-NL" sz="1400" b="1" u="none" baseline="0" dirty="0">
                        <a:uFill>
                          <a:solidFill>
                            <a:srgbClr val="FF0000"/>
                          </a:solidFill>
                        </a:uFill>
                      </a:endParaRPr>
                    </a:p>
                  </a:txBody>
                  <a:tcPr/>
                </a:tc>
                <a:extLst>
                  <a:ext uri="{0D108BD9-81ED-4DB2-BD59-A6C34878D82A}">
                    <a16:rowId xmlns:a16="http://schemas.microsoft.com/office/drawing/2014/main" val="3832584769"/>
                  </a:ext>
                </a:extLst>
              </a:tr>
              <a:tr h="370840">
                <a:tc>
                  <a:txBody>
                    <a:bodyPr/>
                    <a:lstStyle/>
                    <a:p>
                      <a:r>
                        <a:rPr lang="nl-NL" sz="1400" dirty="0" smtClean="0"/>
                        <a:t>1.2</a:t>
                      </a:r>
                      <a:endParaRPr lang="nl-NL" sz="1400" dirty="0"/>
                    </a:p>
                  </a:txBody>
                  <a:tcPr/>
                </a:tc>
                <a:tc>
                  <a:txBody>
                    <a:bodyPr/>
                    <a:lstStyle/>
                    <a:p>
                      <a:pPr marL="0" lvl="0" indent="0">
                        <a:buFont typeface="+mj-lt"/>
                        <a:buNone/>
                      </a:pPr>
                      <a:r>
                        <a:rPr lang="nl-NL" sz="1400" dirty="0" smtClean="0"/>
                        <a:t>zonne-energie voor eigen bedrijfsvoering (</a:t>
                      </a:r>
                      <a:r>
                        <a:rPr lang="nl-NL" sz="1400" dirty="0" err="1" smtClean="0"/>
                        <a:t>rwzi’s</a:t>
                      </a:r>
                      <a:r>
                        <a:rPr lang="nl-NL" sz="1400" dirty="0" smtClean="0"/>
                        <a:t> en </a:t>
                      </a:r>
                      <a:r>
                        <a:rPr lang="nl-NL" sz="1400" dirty="0" err="1" smtClean="0"/>
                        <a:t>svi</a:t>
                      </a:r>
                      <a:r>
                        <a:rPr lang="nl-NL" sz="1400" dirty="0" smtClean="0"/>
                        <a:t>)</a:t>
                      </a:r>
                    </a:p>
                  </a:txBody>
                  <a:tcPr/>
                </a:tc>
                <a:tc>
                  <a:txBody>
                    <a:bodyPr/>
                    <a:lstStyle/>
                    <a:p>
                      <a:r>
                        <a:rPr lang="nl-NL" sz="1400" dirty="0" smtClean="0"/>
                        <a:t>9,8</a:t>
                      </a:r>
                      <a:endParaRPr lang="nl-NL" sz="1400" dirty="0"/>
                    </a:p>
                  </a:txBody>
                  <a:tcPr/>
                </a:tc>
                <a:tc>
                  <a:txBody>
                    <a:bodyPr/>
                    <a:lstStyle/>
                    <a:p>
                      <a:r>
                        <a:rPr lang="nl-NL" sz="1400" dirty="0" smtClean="0"/>
                        <a:t>ha</a:t>
                      </a:r>
                      <a:endParaRPr lang="nl-NL" sz="1400" dirty="0"/>
                    </a:p>
                  </a:txBody>
                  <a:tcPr/>
                </a:tc>
                <a:tc>
                  <a:txBody>
                    <a:bodyPr/>
                    <a:lstStyle/>
                    <a:p>
                      <a:pPr algn="r"/>
                      <a:r>
                        <a:rPr lang="nl-NL" sz="1400" dirty="0" smtClean="0"/>
                        <a:t>60%</a:t>
                      </a:r>
                      <a:endParaRPr lang="nl-NL" sz="1400" dirty="0"/>
                    </a:p>
                  </a:txBody>
                  <a:tcPr/>
                </a:tc>
                <a:tc>
                  <a:txBody>
                    <a:bodyPr/>
                    <a:lstStyle/>
                    <a:p>
                      <a:r>
                        <a:rPr lang="nl-NL" sz="1400" b="1" dirty="0" smtClean="0"/>
                        <a:t>30%</a:t>
                      </a:r>
                      <a:endParaRPr lang="nl-NL" sz="1400" b="1" dirty="0"/>
                    </a:p>
                  </a:txBody>
                  <a:tcPr/>
                </a:tc>
                <a:extLst>
                  <a:ext uri="{0D108BD9-81ED-4DB2-BD59-A6C34878D82A}">
                    <a16:rowId xmlns:a16="http://schemas.microsoft.com/office/drawing/2014/main" val="1965936377"/>
                  </a:ext>
                </a:extLst>
              </a:tr>
              <a:tr h="390079">
                <a:tc>
                  <a:txBody>
                    <a:bodyPr/>
                    <a:lstStyle/>
                    <a:p>
                      <a:r>
                        <a:rPr lang="nl-NL" sz="1400" dirty="0" smtClean="0"/>
                        <a:t>1.3</a:t>
                      </a:r>
                      <a:endParaRPr lang="nl-NL" sz="1400" dirty="0"/>
                    </a:p>
                  </a:txBody>
                  <a:tcPr/>
                </a:tc>
                <a:tc>
                  <a:txBody>
                    <a:bodyPr/>
                    <a:lstStyle/>
                    <a:p>
                      <a:pPr marL="0" lvl="0" indent="0">
                        <a:buFont typeface="+mj-lt"/>
                        <a:buNone/>
                      </a:pPr>
                      <a:r>
                        <a:rPr lang="nl-NL" sz="1400" dirty="0" smtClean="0"/>
                        <a:t>zonne-energie in het buitengebied</a:t>
                      </a:r>
                    </a:p>
                  </a:txBody>
                  <a:tcPr/>
                </a:tc>
                <a:tc>
                  <a:txBody>
                    <a:bodyPr/>
                    <a:lstStyle/>
                    <a:p>
                      <a:r>
                        <a:rPr lang="nl-NL" sz="1400" dirty="0" smtClean="0"/>
                        <a:t>35</a:t>
                      </a:r>
                      <a:endParaRPr lang="nl-NL" sz="1400" dirty="0"/>
                    </a:p>
                  </a:txBody>
                  <a:tcPr/>
                </a:tc>
                <a:tc>
                  <a:txBody>
                    <a:bodyPr/>
                    <a:lstStyle/>
                    <a:p>
                      <a:r>
                        <a:rPr lang="nl-NL" sz="1400" dirty="0" smtClean="0"/>
                        <a:t>ha</a:t>
                      </a:r>
                      <a:endParaRPr lang="nl-NL" sz="1400" dirty="0"/>
                    </a:p>
                  </a:txBody>
                  <a:tcPr/>
                </a:tc>
                <a:tc>
                  <a:txBody>
                    <a:bodyPr/>
                    <a:lstStyle/>
                    <a:p>
                      <a:pPr algn="r"/>
                      <a:r>
                        <a:rPr lang="nl-NL" sz="1400" dirty="0" smtClean="0"/>
                        <a:t>25%</a:t>
                      </a:r>
                      <a:endParaRPr lang="nl-NL" sz="1400" dirty="0"/>
                    </a:p>
                  </a:txBody>
                  <a:tcPr/>
                </a:tc>
                <a:tc>
                  <a:txBody>
                    <a:bodyPr/>
                    <a:lstStyle/>
                    <a:p>
                      <a:r>
                        <a:rPr lang="nl-NL" sz="1400" b="1" dirty="0" smtClean="0"/>
                        <a:t>30%</a:t>
                      </a:r>
                      <a:endParaRPr lang="nl-NL" sz="1400" b="1" dirty="0"/>
                    </a:p>
                  </a:txBody>
                  <a:tcPr/>
                </a:tc>
                <a:extLst>
                  <a:ext uri="{0D108BD9-81ED-4DB2-BD59-A6C34878D82A}">
                    <a16:rowId xmlns:a16="http://schemas.microsoft.com/office/drawing/2014/main" val="1574258399"/>
                  </a:ext>
                </a:extLst>
              </a:tr>
              <a:tr h="370840">
                <a:tc>
                  <a:txBody>
                    <a:bodyPr/>
                    <a:lstStyle/>
                    <a:p>
                      <a:r>
                        <a:rPr lang="nl-NL" sz="1400" dirty="0" smtClean="0"/>
                        <a:t>2</a:t>
                      </a:r>
                      <a:endParaRPr lang="nl-NL" sz="1400" dirty="0"/>
                    </a:p>
                  </a:txBody>
                  <a:tcPr/>
                </a:tc>
                <a:tc>
                  <a:txBody>
                    <a:bodyPr/>
                    <a:lstStyle/>
                    <a:p>
                      <a:pPr marL="0" lvl="0" indent="0">
                        <a:buFont typeface="+mj-lt"/>
                        <a:buNone/>
                      </a:pPr>
                      <a:r>
                        <a:rPr lang="nl-NL" sz="1400" dirty="0" smtClean="0"/>
                        <a:t>zonne-energie </a:t>
                      </a:r>
                      <a:r>
                        <a:rPr lang="nl-NL" sz="1400" baseline="0" dirty="0" smtClean="0"/>
                        <a:t>voor ontwikkeling van nieuwe natuur in NNB</a:t>
                      </a:r>
                      <a:endParaRPr lang="nl-NL" sz="1400" dirty="0" smtClean="0"/>
                    </a:p>
                  </a:txBody>
                  <a:tcPr/>
                </a:tc>
                <a:tc>
                  <a:txBody>
                    <a:bodyPr/>
                    <a:lstStyle/>
                    <a:p>
                      <a:r>
                        <a:rPr lang="nl-NL" sz="1400" dirty="0" smtClean="0"/>
                        <a:t>49</a:t>
                      </a:r>
                      <a:endParaRPr lang="nl-NL" sz="1400" dirty="0"/>
                    </a:p>
                  </a:txBody>
                  <a:tcPr/>
                </a:tc>
                <a:tc>
                  <a:txBody>
                    <a:bodyPr/>
                    <a:lstStyle/>
                    <a:p>
                      <a:r>
                        <a:rPr lang="nl-NL" sz="1400" dirty="0" smtClean="0"/>
                        <a:t>ha</a:t>
                      </a:r>
                      <a:endParaRPr lang="nl-NL" sz="1400" dirty="0"/>
                    </a:p>
                  </a:txBody>
                  <a:tcPr/>
                </a:tc>
                <a:tc>
                  <a:txBody>
                    <a:bodyPr/>
                    <a:lstStyle/>
                    <a:p>
                      <a:pPr algn="r"/>
                      <a:r>
                        <a:rPr lang="nl-NL" sz="1400" dirty="0" smtClean="0"/>
                        <a:t>0%</a:t>
                      </a:r>
                      <a:endParaRPr lang="nl-NL" sz="1400" dirty="0"/>
                    </a:p>
                  </a:txBody>
                  <a:tcPr/>
                </a:tc>
                <a:tc>
                  <a:txBody>
                    <a:bodyPr/>
                    <a:lstStyle/>
                    <a:p>
                      <a:r>
                        <a:rPr lang="nl-NL" sz="1400" b="1" dirty="0" smtClean="0"/>
                        <a:t>0%</a:t>
                      </a:r>
                      <a:endParaRPr lang="nl-NL" sz="1400" b="1" dirty="0"/>
                    </a:p>
                  </a:txBody>
                  <a:tcPr/>
                </a:tc>
                <a:extLst>
                  <a:ext uri="{0D108BD9-81ED-4DB2-BD59-A6C34878D82A}">
                    <a16:rowId xmlns:a16="http://schemas.microsoft.com/office/drawing/2014/main" val="3291453278"/>
                  </a:ext>
                </a:extLst>
              </a:tr>
              <a:tr h="370840">
                <a:tc>
                  <a:txBody>
                    <a:bodyPr/>
                    <a:lstStyle/>
                    <a:p>
                      <a:r>
                        <a:rPr lang="nl-NL" sz="1400" dirty="0" smtClean="0"/>
                        <a:t>3</a:t>
                      </a:r>
                      <a:endParaRPr lang="nl-NL" sz="1400" dirty="0"/>
                    </a:p>
                  </a:txBody>
                  <a:tcPr/>
                </a:tc>
                <a:tc>
                  <a:txBody>
                    <a:bodyPr/>
                    <a:lstStyle/>
                    <a:p>
                      <a:pPr marL="0" lvl="0" indent="0">
                        <a:buFont typeface="+mj-lt"/>
                        <a:buNone/>
                      </a:pPr>
                      <a:r>
                        <a:rPr lang="nl-NL" sz="1400" dirty="0" smtClean="0"/>
                        <a:t>windenergie (na 2025)</a:t>
                      </a:r>
                      <a:endParaRPr lang="nl-NL" sz="1400" kern="1200" dirty="0" smtClean="0">
                        <a:solidFill>
                          <a:schemeClr val="dk1"/>
                        </a:solidFill>
                        <a:latin typeface="+mn-lt"/>
                        <a:ea typeface="+mn-ea"/>
                        <a:cs typeface="+mn-cs"/>
                      </a:endParaRPr>
                    </a:p>
                  </a:txBody>
                  <a:tcPr/>
                </a:tc>
                <a:tc>
                  <a:txBody>
                    <a:bodyPr/>
                    <a:lstStyle/>
                    <a:p>
                      <a:r>
                        <a:rPr lang="nl-NL" sz="1400" dirty="0" smtClean="0"/>
                        <a:t>5</a:t>
                      </a:r>
                      <a:endParaRPr lang="nl-NL" sz="1400" dirty="0"/>
                    </a:p>
                  </a:txBody>
                  <a:tcPr/>
                </a:tc>
                <a:tc>
                  <a:txBody>
                    <a:bodyPr/>
                    <a:lstStyle/>
                    <a:p>
                      <a:r>
                        <a:rPr lang="nl-NL" sz="1400" dirty="0" smtClean="0"/>
                        <a:t>turbines</a:t>
                      </a:r>
                      <a:endParaRPr lang="nl-NL" sz="1400" dirty="0"/>
                    </a:p>
                  </a:txBody>
                  <a:tcPr/>
                </a:tc>
                <a:tc>
                  <a:txBody>
                    <a:bodyPr/>
                    <a:lstStyle/>
                    <a:p>
                      <a:pPr algn="r"/>
                      <a:r>
                        <a:rPr lang="nl-NL" sz="1400" dirty="0" smtClean="0"/>
                        <a:t>0%</a:t>
                      </a:r>
                      <a:endParaRPr lang="nl-NL" sz="1400" dirty="0"/>
                    </a:p>
                  </a:txBody>
                  <a:tcPr/>
                </a:tc>
                <a:tc>
                  <a:txBody>
                    <a:bodyPr/>
                    <a:lstStyle/>
                    <a:p>
                      <a:r>
                        <a:rPr lang="nl-NL" sz="1400" b="1" dirty="0" smtClean="0"/>
                        <a:t>0%</a:t>
                      </a:r>
                      <a:endParaRPr lang="nl-NL" sz="1400" b="1" dirty="0"/>
                    </a:p>
                  </a:txBody>
                  <a:tcPr/>
                </a:tc>
                <a:extLst>
                  <a:ext uri="{0D108BD9-81ED-4DB2-BD59-A6C34878D82A}">
                    <a16:rowId xmlns:a16="http://schemas.microsoft.com/office/drawing/2014/main" val="982881523"/>
                  </a:ext>
                </a:extLst>
              </a:tr>
              <a:tr h="370840">
                <a:tc>
                  <a:txBody>
                    <a:bodyPr/>
                    <a:lstStyle/>
                    <a:p>
                      <a:r>
                        <a:rPr lang="nl-NL" sz="1400" dirty="0" smtClean="0"/>
                        <a:t>4</a:t>
                      </a:r>
                      <a:endParaRPr lang="nl-NL" sz="1400" dirty="0"/>
                    </a:p>
                  </a:txBody>
                  <a:tcPr/>
                </a:tc>
                <a:tc>
                  <a:txBody>
                    <a:bodyPr/>
                    <a:lstStyle/>
                    <a:p>
                      <a:pPr marL="0" lvl="0" indent="0">
                        <a:buFont typeface="+mj-lt"/>
                        <a:buNone/>
                      </a:pPr>
                      <a:r>
                        <a:rPr lang="nl-NL" sz="1400" kern="1200" dirty="0" err="1" smtClean="0">
                          <a:solidFill>
                            <a:schemeClr val="dk1"/>
                          </a:solidFill>
                          <a:latin typeface="+mn-lt"/>
                          <a:ea typeface="+mn-ea"/>
                          <a:cs typeface="+mn-cs"/>
                        </a:rPr>
                        <a:t>aquathermie</a:t>
                      </a:r>
                      <a:r>
                        <a:rPr lang="nl-NL" sz="1400" kern="1200" dirty="0" smtClean="0">
                          <a:solidFill>
                            <a:schemeClr val="dk1"/>
                          </a:solidFill>
                          <a:latin typeface="+mn-lt"/>
                          <a:ea typeface="+mn-ea"/>
                          <a:cs typeface="+mn-cs"/>
                        </a:rPr>
                        <a:t> (na 2025)</a:t>
                      </a:r>
                    </a:p>
                  </a:txBody>
                  <a:tcPr/>
                </a:tc>
                <a:tc>
                  <a:txBody>
                    <a:bodyPr/>
                    <a:lstStyle/>
                    <a:p>
                      <a:r>
                        <a:rPr lang="nl-NL" sz="1400" dirty="0" smtClean="0"/>
                        <a:t>ruim voldoende</a:t>
                      </a:r>
                      <a:endParaRPr lang="nl-NL" sz="1400" dirty="0"/>
                    </a:p>
                  </a:txBody>
                  <a:tcPr/>
                </a:tc>
                <a:tc>
                  <a:txBody>
                    <a:bodyPr/>
                    <a:lstStyle/>
                    <a:p>
                      <a:r>
                        <a:rPr lang="nl-NL" sz="1400" dirty="0" smtClean="0"/>
                        <a:t>-</a:t>
                      </a:r>
                      <a:endParaRPr lang="nl-NL" sz="1400" dirty="0"/>
                    </a:p>
                  </a:txBody>
                  <a:tcPr/>
                </a:tc>
                <a:tc>
                  <a:txBody>
                    <a:bodyPr/>
                    <a:lstStyle/>
                    <a:p>
                      <a:pPr algn="r"/>
                      <a:r>
                        <a:rPr lang="nl-NL" sz="1400" dirty="0" smtClean="0"/>
                        <a:t>0%</a:t>
                      </a:r>
                      <a:endParaRPr lang="nl-NL" sz="1400" dirty="0"/>
                    </a:p>
                  </a:txBody>
                  <a:tcPr/>
                </a:tc>
                <a:tc>
                  <a:txBody>
                    <a:bodyPr/>
                    <a:lstStyle/>
                    <a:p>
                      <a:r>
                        <a:rPr lang="nl-NL" sz="1400" b="1" dirty="0" smtClean="0"/>
                        <a:t>0%</a:t>
                      </a:r>
                      <a:endParaRPr lang="nl-NL" sz="1400" b="1" dirty="0"/>
                    </a:p>
                  </a:txBody>
                  <a:tcPr/>
                </a:tc>
                <a:extLst>
                  <a:ext uri="{0D108BD9-81ED-4DB2-BD59-A6C34878D82A}">
                    <a16:rowId xmlns:a16="http://schemas.microsoft.com/office/drawing/2014/main" val="3521397294"/>
                  </a:ext>
                </a:extLst>
              </a:tr>
              <a:tr h="370840">
                <a:tc>
                  <a:txBody>
                    <a:bodyPr/>
                    <a:lstStyle/>
                    <a:p>
                      <a:r>
                        <a:rPr lang="nl-NL" sz="1400" dirty="0" smtClean="0"/>
                        <a:t>5</a:t>
                      </a:r>
                      <a:endParaRPr lang="nl-NL" sz="1400" dirty="0"/>
                    </a:p>
                  </a:txBody>
                  <a:tcPr/>
                </a:tc>
                <a:tc>
                  <a:txBody>
                    <a:bodyPr/>
                    <a:lstStyle/>
                    <a:p>
                      <a:pPr marL="0" lvl="0" indent="0">
                        <a:buFont typeface="+mj-lt"/>
                        <a:buNone/>
                      </a:pPr>
                      <a:r>
                        <a:rPr lang="nl-NL" sz="1400" kern="1200" dirty="0" smtClean="0">
                          <a:solidFill>
                            <a:schemeClr val="dk1"/>
                          </a:solidFill>
                          <a:latin typeface="+mn-lt"/>
                          <a:ea typeface="+mn-ea"/>
                          <a:cs typeface="+mn-cs"/>
                        </a:rPr>
                        <a:t>10% financiële participatie in projecten voor eigen inkoop DE</a:t>
                      </a:r>
                    </a:p>
                  </a:txBody>
                  <a:tcPr/>
                </a:tc>
                <a:tc>
                  <a:txBody>
                    <a:bodyPr/>
                    <a:lstStyle/>
                    <a:p>
                      <a:r>
                        <a:rPr lang="nl-NL" sz="1400" dirty="0" smtClean="0"/>
                        <a:t>10.600</a:t>
                      </a:r>
                      <a:endParaRPr lang="nl-NL" sz="1400" dirty="0"/>
                    </a:p>
                  </a:txBody>
                  <a:tcPr/>
                </a:tc>
                <a:tc>
                  <a:txBody>
                    <a:bodyPr/>
                    <a:lstStyle/>
                    <a:p>
                      <a:r>
                        <a:rPr lang="nl-NL" sz="1400" dirty="0" smtClean="0"/>
                        <a:t>MWh</a:t>
                      </a:r>
                      <a:endParaRPr lang="nl-NL" sz="1400" dirty="0"/>
                    </a:p>
                  </a:txBody>
                  <a:tcPr/>
                </a:tc>
                <a:tc>
                  <a:txBody>
                    <a:bodyPr/>
                    <a:lstStyle/>
                    <a:p>
                      <a:pPr algn="r"/>
                      <a:r>
                        <a:rPr lang="nl-NL" sz="1400" dirty="0" smtClean="0"/>
                        <a:t>70%</a:t>
                      </a:r>
                      <a:endParaRPr lang="nl-NL" sz="1400" dirty="0"/>
                    </a:p>
                  </a:txBody>
                  <a:tcPr/>
                </a:tc>
                <a:tc>
                  <a:txBody>
                    <a:bodyPr/>
                    <a:lstStyle/>
                    <a:p>
                      <a:r>
                        <a:rPr lang="nl-NL" sz="1400" b="1" dirty="0" smtClean="0"/>
                        <a:t>50%</a:t>
                      </a:r>
                      <a:endParaRPr lang="nl-NL" sz="1400" b="1" dirty="0"/>
                    </a:p>
                  </a:txBody>
                  <a:tcPr/>
                </a:tc>
                <a:extLst>
                  <a:ext uri="{0D108BD9-81ED-4DB2-BD59-A6C34878D82A}">
                    <a16:rowId xmlns:a16="http://schemas.microsoft.com/office/drawing/2014/main" val="2454817864"/>
                  </a:ext>
                </a:extLst>
              </a:tr>
            </a:tbl>
          </a:graphicData>
        </a:graphic>
      </p:graphicFrame>
    </p:spTree>
    <p:extLst>
      <p:ext uri="{BB962C8B-B14F-4D97-AF65-F5344CB8AC3E}">
        <p14:creationId xmlns:p14="http://schemas.microsoft.com/office/powerpoint/2010/main" val="4014001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smtClean="0"/>
              <a:t>Positionering van bouwstenen in de tijd en in relatie tot het (verwachte) energieverbruik</a:t>
            </a:r>
            <a:endParaRPr lang="nl-NL" sz="3200" dirty="0"/>
          </a:p>
        </p:txBody>
      </p:sp>
      <p:sp>
        <p:nvSpPr>
          <p:cNvPr id="4" name="Tijdelijke aanduiding voor dianummer 3"/>
          <p:cNvSpPr>
            <a:spLocks noGrp="1"/>
          </p:cNvSpPr>
          <p:nvPr>
            <p:ph type="sldNum" sz="quarter" idx="12"/>
          </p:nvPr>
        </p:nvSpPr>
        <p:spPr/>
        <p:txBody>
          <a:bodyPr/>
          <a:lstStyle/>
          <a:p>
            <a:r>
              <a:rPr lang="nl-NL" dirty="0" smtClean="0"/>
              <a:t>11</a:t>
            </a:r>
            <a:endParaRPr lang="nl-NL" dirty="0"/>
          </a:p>
        </p:txBody>
      </p:sp>
      <p:grpSp>
        <p:nvGrpSpPr>
          <p:cNvPr id="20" name="Groep 19"/>
          <p:cNvGrpSpPr/>
          <p:nvPr/>
        </p:nvGrpSpPr>
        <p:grpSpPr>
          <a:xfrm>
            <a:off x="2561969" y="2405448"/>
            <a:ext cx="9375926" cy="3950902"/>
            <a:chOff x="596696" y="1690688"/>
            <a:chExt cx="11418822" cy="4342293"/>
          </a:xfrm>
        </p:grpSpPr>
        <p:cxnSp>
          <p:nvCxnSpPr>
            <p:cNvPr id="5" name="Rechte verbindingslijn 4"/>
            <p:cNvCxnSpPr/>
            <p:nvPr/>
          </p:nvCxnSpPr>
          <p:spPr>
            <a:xfrm flipV="1">
              <a:off x="795583" y="5453449"/>
              <a:ext cx="10033686" cy="1647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Tekstvak 5"/>
            <p:cNvSpPr txBox="1"/>
            <p:nvPr/>
          </p:nvSpPr>
          <p:spPr>
            <a:xfrm>
              <a:off x="795584" y="5651156"/>
              <a:ext cx="831318" cy="369470"/>
            </a:xfrm>
            <a:prstGeom prst="rect">
              <a:avLst/>
            </a:prstGeom>
            <a:noFill/>
          </p:spPr>
          <p:txBody>
            <a:bodyPr wrap="square" rtlCol="0">
              <a:spAutoFit/>
            </a:bodyPr>
            <a:lstStyle/>
            <a:p>
              <a:r>
                <a:rPr lang="nl-NL" sz="1400" dirty="0" smtClean="0"/>
                <a:t>2020</a:t>
              </a:r>
              <a:endParaRPr lang="nl-NL" sz="1400" dirty="0"/>
            </a:p>
          </p:txBody>
        </p:sp>
        <p:sp>
          <p:nvSpPr>
            <p:cNvPr id="7" name="Tekstvak 6"/>
            <p:cNvSpPr txBox="1"/>
            <p:nvPr/>
          </p:nvSpPr>
          <p:spPr>
            <a:xfrm>
              <a:off x="2628504" y="5663511"/>
              <a:ext cx="772045" cy="369470"/>
            </a:xfrm>
            <a:prstGeom prst="rect">
              <a:avLst/>
            </a:prstGeom>
            <a:noFill/>
          </p:spPr>
          <p:txBody>
            <a:bodyPr wrap="square" rtlCol="0">
              <a:spAutoFit/>
            </a:bodyPr>
            <a:lstStyle/>
            <a:p>
              <a:r>
                <a:rPr lang="nl-NL" sz="1400" dirty="0" smtClean="0"/>
                <a:t>2022</a:t>
              </a:r>
              <a:endParaRPr lang="nl-NL" sz="1400" dirty="0"/>
            </a:p>
          </p:txBody>
        </p:sp>
        <p:sp>
          <p:nvSpPr>
            <p:cNvPr id="8" name="Tekstvak 7"/>
            <p:cNvSpPr txBox="1"/>
            <p:nvPr/>
          </p:nvSpPr>
          <p:spPr>
            <a:xfrm>
              <a:off x="5577640" y="5655275"/>
              <a:ext cx="854206" cy="369470"/>
            </a:xfrm>
            <a:prstGeom prst="rect">
              <a:avLst/>
            </a:prstGeom>
            <a:noFill/>
          </p:spPr>
          <p:txBody>
            <a:bodyPr wrap="square" rtlCol="0">
              <a:spAutoFit/>
            </a:bodyPr>
            <a:lstStyle/>
            <a:p>
              <a:r>
                <a:rPr lang="nl-NL" sz="1400" dirty="0" smtClean="0"/>
                <a:t>2025</a:t>
              </a:r>
              <a:endParaRPr lang="nl-NL" sz="1400" dirty="0"/>
            </a:p>
          </p:txBody>
        </p:sp>
        <p:sp>
          <p:nvSpPr>
            <p:cNvPr id="9" name="Tekstvak 8"/>
            <p:cNvSpPr txBox="1"/>
            <p:nvPr/>
          </p:nvSpPr>
          <p:spPr>
            <a:xfrm>
              <a:off x="10281420" y="5655272"/>
              <a:ext cx="877363" cy="369470"/>
            </a:xfrm>
            <a:prstGeom prst="rect">
              <a:avLst/>
            </a:prstGeom>
            <a:noFill/>
          </p:spPr>
          <p:txBody>
            <a:bodyPr wrap="square" rtlCol="0">
              <a:spAutoFit/>
            </a:bodyPr>
            <a:lstStyle/>
            <a:p>
              <a:r>
                <a:rPr lang="nl-NL" sz="1400" dirty="0" smtClean="0"/>
                <a:t>2030</a:t>
              </a:r>
              <a:endParaRPr lang="nl-NL" sz="1400" dirty="0"/>
            </a:p>
          </p:txBody>
        </p:sp>
        <p:cxnSp>
          <p:nvCxnSpPr>
            <p:cNvPr id="13" name="Gebogen verbindingslijn 12"/>
            <p:cNvCxnSpPr/>
            <p:nvPr/>
          </p:nvCxnSpPr>
          <p:spPr>
            <a:xfrm flipV="1">
              <a:off x="702907" y="2360666"/>
              <a:ext cx="7547919" cy="399010"/>
            </a:xfrm>
            <a:prstGeom prst="bentConnector3">
              <a:avLst>
                <a:gd name="adj1" fmla="val 43888"/>
              </a:avLst>
            </a:prstGeom>
            <a:ln w="28575"/>
          </p:spPr>
          <p:style>
            <a:lnRef idx="1">
              <a:schemeClr val="accent1"/>
            </a:lnRef>
            <a:fillRef idx="0">
              <a:schemeClr val="accent1"/>
            </a:fillRef>
            <a:effectRef idx="0">
              <a:schemeClr val="accent1"/>
            </a:effectRef>
            <a:fontRef idx="minor">
              <a:schemeClr val="tx1"/>
            </a:fontRef>
          </p:style>
        </p:cxnSp>
        <p:cxnSp>
          <p:nvCxnSpPr>
            <p:cNvPr id="18" name="Gebogen verbindingslijn 17"/>
            <p:cNvCxnSpPr/>
            <p:nvPr/>
          </p:nvCxnSpPr>
          <p:spPr>
            <a:xfrm flipV="1">
              <a:off x="8250826" y="1690688"/>
              <a:ext cx="2578443" cy="679960"/>
            </a:xfrm>
            <a:prstGeom prst="bentConnector3">
              <a:avLst>
                <a:gd name="adj1" fmla="val 480"/>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p:nvCxnSpPr>
          <p:spPr>
            <a:xfrm flipV="1">
              <a:off x="702907" y="3829497"/>
              <a:ext cx="2263347" cy="10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kstvak 24"/>
            <p:cNvSpPr txBox="1"/>
            <p:nvPr/>
          </p:nvSpPr>
          <p:spPr>
            <a:xfrm>
              <a:off x="711144" y="3504242"/>
              <a:ext cx="1369541" cy="307777"/>
            </a:xfrm>
            <a:prstGeom prst="rect">
              <a:avLst/>
            </a:prstGeom>
            <a:noFill/>
          </p:spPr>
          <p:txBody>
            <a:bodyPr wrap="square" rtlCol="0">
              <a:spAutoFit/>
            </a:bodyPr>
            <a:lstStyle/>
            <a:p>
              <a:r>
                <a:rPr lang="nl-NL" sz="1400" dirty="0" smtClean="0"/>
                <a:t>57%</a:t>
              </a:r>
              <a:endParaRPr lang="nl-NL" sz="1400" dirty="0"/>
            </a:p>
          </p:txBody>
        </p:sp>
        <p:cxnSp>
          <p:nvCxnSpPr>
            <p:cNvPr id="27" name="Rechte verbindingslijn 26"/>
            <p:cNvCxnSpPr/>
            <p:nvPr/>
          </p:nvCxnSpPr>
          <p:spPr>
            <a:xfrm flipV="1">
              <a:off x="2966254" y="3278661"/>
              <a:ext cx="589002" cy="546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p:nvCxnSpPr>
          <p:spPr>
            <a:xfrm flipH="1">
              <a:off x="3555256" y="3286900"/>
              <a:ext cx="4283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p:nvCxnSpPr>
          <p:spPr>
            <a:xfrm flipV="1">
              <a:off x="3991862" y="2881348"/>
              <a:ext cx="568419" cy="404016"/>
            </a:xfrm>
            <a:prstGeom prst="line">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p:nvCxnSpPr>
          <p:spPr>
            <a:xfrm flipH="1">
              <a:off x="4560282" y="2863379"/>
              <a:ext cx="651310" cy="17970"/>
            </a:xfrm>
            <a:prstGeom prst="line">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p:nvPr/>
          </p:nvCxnSpPr>
          <p:spPr>
            <a:xfrm flipV="1">
              <a:off x="9437078" y="1690691"/>
              <a:ext cx="1392191" cy="1172688"/>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44" name="Tekstvak 43"/>
            <p:cNvSpPr txBox="1"/>
            <p:nvPr/>
          </p:nvSpPr>
          <p:spPr>
            <a:xfrm>
              <a:off x="596696" y="3821215"/>
              <a:ext cx="2348481" cy="1048624"/>
            </a:xfrm>
            <a:prstGeom prst="rect">
              <a:avLst/>
            </a:prstGeom>
            <a:noFill/>
          </p:spPr>
          <p:txBody>
            <a:bodyPr wrap="square" rtlCol="0">
              <a:spAutoFit/>
            </a:bodyPr>
            <a:lstStyle/>
            <a:p>
              <a:r>
                <a:rPr lang="nl-NL" sz="1400" dirty="0" smtClean="0"/>
                <a:t>0.1 Biogas</a:t>
              </a:r>
            </a:p>
            <a:p>
              <a:r>
                <a:rPr lang="nl-NL" sz="1400" dirty="0" smtClean="0"/>
                <a:t>0.2 Windenergie</a:t>
              </a:r>
            </a:p>
            <a:p>
              <a:r>
                <a:rPr lang="nl-NL" sz="1400" dirty="0" smtClean="0"/>
                <a:t>0.3 Zonne-energie</a:t>
              </a:r>
            </a:p>
            <a:p>
              <a:r>
                <a:rPr lang="nl-NL" sz="1400" dirty="0" smtClean="0"/>
                <a:t>0.4 Waterkracht</a:t>
              </a:r>
              <a:endParaRPr lang="nl-NL" sz="1400" dirty="0"/>
            </a:p>
          </p:txBody>
        </p:sp>
        <p:sp>
          <p:nvSpPr>
            <p:cNvPr id="45" name="Tekstvak 44"/>
            <p:cNvSpPr txBox="1"/>
            <p:nvPr/>
          </p:nvSpPr>
          <p:spPr>
            <a:xfrm>
              <a:off x="3308116" y="3383864"/>
              <a:ext cx="2829697" cy="369470"/>
            </a:xfrm>
            <a:prstGeom prst="rect">
              <a:avLst/>
            </a:prstGeom>
            <a:noFill/>
          </p:spPr>
          <p:txBody>
            <a:bodyPr wrap="square" rtlCol="0">
              <a:spAutoFit/>
            </a:bodyPr>
            <a:lstStyle/>
            <a:p>
              <a:r>
                <a:rPr lang="nl-NL" sz="1400" dirty="0" smtClean="0"/>
                <a:t>0 Extra biogas /groengas</a:t>
              </a:r>
              <a:endParaRPr lang="nl-NL" sz="1400" dirty="0"/>
            </a:p>
          </p:txBody>
        </p:sp>
        <p:sp>
          <p:nvSpPr>
            <p:cNvPr id="46" name="Tekstvak 45"/>
            <p:cNvSpPr txBox="1"/>
            <p:nvPr/>
          </p:nvSpPr>
          <p:spPr>
            <a:xfrm>
              <a:off x="4306726" y="2910182"/>
              <a:ext cx="2349755" cy="338267"/>
            </a:xfrm>
            <a:prstGeom prst="rect">
              <a:avLst/>
            </a:prstGeom>
            <a:noFill/>
          </p:spPr>
          <p:txBody>
            <a:bodyPr wrap="square" rtlCol="0">
              <a:spAutoFit/>
            </a:bodyPr>
            <a:lstStyle/>
            <a:p>
              <a:r>
                <a:rPr lang="nl-NL" sz="1400" dirty="0" smtClean="0">
                  <a:solidFill>
                    <a:srgbClr val="FF0000"/>
                  </a:solidFill>
                </a:rPr>
                <a:t>1.1/1.2</a:t>
              </a:r>
              <a:r>
                <a:rPr lang="nl-NL" sz="1400" dirty="0" smtClean="0"/>
                <a:t> </a:t>
              </a:r>
              <a:r>
                <a:rPr lang="nl-NL" sz="1400" dirty="0" smtClean="0">
                  <a:solidFill>
                    <a:srgbClr val="FF0000"/>
                  </a:solidFill>
                </a:rPr>
                <a:t>Zon op rwzi/svi</a:t>
              </a:r>
              <a:endParaRPr lang="nl-NL" sz="1400" dirty="0">
                <a:solidFill>
                  <a:srgbClr val="FF0000"/>
                </a:solidFill>
              </a:endParaRPr>
            </a:p>
          </p:txBody>
        </p:sp>
        <p:sp>
          <p:nvSpPr>
            <p:cNvPr id="47" name="Tekstvak 46"/>
            <p:cNvSpPr txBox="1"/>
            <p:nvPr/>
          </p:nvSpPr>
          <p:spPr>
            <a:xfrm>
              <a:off x="5742561" y="2316135"/>
              <a:ext cx="5522432" cy="575052"/>
            </a:xfrm>
            <a:prstGeom prst="rect">
              <a:avLst/>
            </a:prstGeom>
            <a:noFill/>
          </p:spPr>
          <p:txBody>
            <a:bodyPr wrap="square" rtlCol="0">
              <a:spAutoFit/>
            </a:bodyPr>
            <a:lstStyle/>
            <a:p>
              <a:r>
                <a:rPr lang="nl-NL" sz="1400" dirty="0" smtClean="0">
                  <a:solidFill>
                    <a:schemeClr val="accent6"/>
                  </a:solidFill>
                </a:rPr>
                <a:t>1.3 Zonnevelden </a:t>
              </a:r>
              <a:r>
                <a:rPr lang="nl-NL" sz="1400" dirty="0">
                  <a:solidFill>
                    <a:schemeClr val="accent6"/>
                  </a:solidFill>
                </a:rPr>
                <a:t>met aandacht voor klimaat en </a:t>
              </a:r>
              <a:r>
                <a:rPr lang="nl-NL" sz="1400" dirty="0" smtClean="0">
                  <a:solidFill>
                    <a:schemeClr val="accent6"/>
                  </a:solidFill>
                </a:rPr>
                <a:t>ecologie</a:t>
              </a:r>
            </a:p>
            <a:p>
              <a:r>
                <a:rPr lang="nl-NL" sz="1400" dirty="0" smtClean="0">
                  <a:solidFill>
                    <a:schemeClr val="accent6"/>
                  </a:solidFill>
                </a:rPr>
                <a:t>2   Zonnevelden voor “nieuwe natuur”.</a:t>
              </a:r>
              <a:endParaRPr lang="nl-NL" sz="1400" dirty="0">
                <a:solidFill>
                  <a:schemeClr val="accent6"/>
                </a:solidFill>
              </a:endParaRPr>
            </a:p>
          </p:txBody>
        </p:sp>
        <p:sp>
          <p:nvSpPr>
            <p:cNvPr id="48" name="Tekstvak 47"/>
            <p:cNvSpPr txBox="1"/>
            <p:nvPr/>
          </p:nvSpPr>
          <p:spPr>
            <a:xfrm>
              <a:off x="9437085" y="1910071"/>
              <a:ext cx="2578433" cy="575052"/>
            </a:xfrm>
            <a:prstGeom prst="rect">
              <a:avLst/>
            </a:prstGeom>
            <a:noFill/>
          </p:spPr>
          <p:txBody>
            <a:bodyPr wrap="square" rtlCol="0">
              <a:spAutoFit/>
            </a:bodyPr>
            <a:lstStyle/>
            <a:p>
              <a:r>
                <a:rPr lang="nl-NL" sz="1400" dirty="0">
                  <a:solidFill>
                    <a:schemeClr val="accent4"/>
                  </a:solidFill>
                </a:rPr>
                <a:t>3</a:t>
              </a:r>
              <a:r>
                <a:rPr lang="nl-NL" sz="1400" dirty="0" smtClean="0"/>
                <a:t> </a:t>
              </a:r>
              <a:r>
                <a:rPr lang="nl-NL" sz="1400" dirty="0" smtClean="0">
                  <a:solidFill>
                    <a:schemeClr val="accent4"/>
                  </a:solidFill>
                </a:rPr>
                <a:t>Wind op eigen assets</a:t>
              </a:r>
            </a:p>
            <a:p>
              <a:r>
                <a:rPr lang="nl-NL" sz="1400" dirty="0">
                  <a:solidFill>
                    <a:schemeClr val="accent4"/>
                  </a:solidFill>
                </a:rPr>
                <a:t>4</a:t>
              </a:r>
              <a:r>
                <a:rPr lang="nl-NL" sz="1400" dirty="0" smtClean="0">
                  <a:solidFill>
                    <a:schemeClr val="accent4"/>
                  </a:solidFill>
                </a:rPr>
                <a:t> Aquathermie (TEA)</a:t>
              </a:r>
              <a:endParaRPr lang="nl-NL" sz="1400" dirty="0">
                <a:solidFill>
                  <a:schemeClr val="accent4"/>
                </a:solidFill>
              </a:endParaRPr>
            </a:p>
          </p:txBody>
        </p:sp>
        <p:sp>
          <p:nvSpPr>
            <p:cNvPr id="49" name="Tekstvak 48"/>
            <p:cNvSpPr txBox="1"/>
            <p:nvPr/>
          </p:nvSpPr>
          <p:spPr>
            <a:xfrm>
              <a:off x="6777685" y="3325618"/>
              <a:ext cx="4227238" cy="338267"/>
            </a:xfrm>
            <a:prstGeom prst="rect">
              <a:avLst/>
            </a:prstGeom>
            <a:noFill/>
          </p:spPr>
          <p:txBody>
            <a:bodyPr wrap="square" rtlCol="0">
              <a:spAutoFit/>
            </a:bodyPr>
            <a:lstStyle/>
            <a:p>
              <a:r>
                <a:rPr lang="nl-NL" sz="1400" dirty="0">
                  <a:solidFill>
                    <a:schemeClr val="accent2">
                      <a:lumMod val="75000"/>
                    </a:schemeClr>
                  </a:solidFill>
                </a:rPr>
                <a:t>5</a:t>
              </a:r>
              <a:r>
                <a:rPr lang="nl-NL" sz="1400" dirty="0" smtClean="0">
                  <a:solidFill>
                    <a:schemeClr val="accent2">
                      <a:lumMod val="75000"/>
                    </a:schemeClr>
                  </a:solidFill>
                </a:rPr>
                <a:t> En/of investeren in projecten derden</a:t>
              </a:r>
              <a:endParaRPr lang="nl-NL" sz="1400" dirty="0">
                <a:solidFill>
                  <a:schemeClr val="accent2">
                    <a:lumMod val="75000"/>
                  </a:schemeClr>
                </a:solidFill>
              </a:endParaRPr>
            </a:p>
          </p:txBody>
        </p:sp>
        <p:sp>
          <p:nvSpPr>
            <p:cNvPr id="56" name="Tekstvak 55"/>
            <p:cNvSpPr txBox="1"/>
            <p:nvPr/>
          </p:nvSpPr>
          <p:spPr>
            <a:xfrm>
              <a:off x="4029880" y="1969851"/>
              <a:ext cx="3140513" cy="307777"/>
            </a:xfrm>
            <a:prstGeom prst="rect">
              <a:avLst/>
            </a:prstGeom>
            <a:noFill/>
          </p:spPr>
          <p:txBody>
            <a:bodyPr wrap="square" rtlCol="0">
              <a:spAutoFit/>
            </a:bodyPr>
            <a:lstStyle/>
            <a:p>
              <a:r>
                <a:rPr lang="nl-NL" sz="1400" dirty="0" smtClean="0">
                  <a:solidFill>
                    <a:srgbClr val="0070C0"/>
                  </a:solidFill>
                </a:rPr>
                <a:t>Energieverbruik WDD 2025</a:t>
              </a:r>
              <a:endParaRPr lang="nl-NL" sz="1400" dirty="0">
                <a:solidFill>
                  <a:srgbClr val="0070C0"/>
                </a:solidFill>
              </a:endParaRPr>
            </a:p>
          </p:txBody>
        </p:sp>
        <p:cxnSp>
          <p:nvCxnSpPr>
            <p:cNvPr id="59" name="Rechte verbindingslijn 58"/>
            <p:cNvCxnSpPr/>
            <p:nvPr/>
          </p:nvCxnSpPr>
          <p:spPr>
            <a:xfrm flipV="1">
              <a:off x="8250826" y="1690692"/>
              <a:ext cx="2578443" cy="679956"/>
            </a:xfrm>
            <a:prstGeom prst="line">
              <a:avLst/>
            </a:prstGeom>
            <a:ln w="19050">
              <a:solidFill>
                <a:schemeClr val="accent4"/>
              </a:solidFill>
              <a:prstDash val="solid"/>
            </a:ln>
          </p:spPr>
          <p:style>
            <a:lnRef idx="1">
              <a:schemeClr val="accent1"/>
            </a:lnRef>
            <a:fillRef idx="0">
              <a:schemeClr val="accent1"/>
            </a:fillRef>
            <a:effectRef idx="0">
              <a:schemeClr val="accent1"/>
            </a:effectRef>
            <a:fontRef idx="minor">
              <a:schemeClr val="tx1"/>
            </a:fontRef>
          </p:style>
        </p:cxnSp>
        <p:sp>
          <p:nvSpPr>
            <p:cNvPr id="70" name="Tekstvak 69"/>
            <p:cNvSpPr txBox="1"/>
            <p:nvPr/>
          </p:nvSpPr>
          <p:spPr>
            <a:xfrm>
              <a:off x="3168097" y="2964404"/>
              <a:ext cx="891723" cy="307777"/>
            </a:xfrm>
            <a:prstGeom prst="rect">
              <a:avLst/>
            </a:prstGeom>
            <a:noFill/>
          </p:spPr>
          <p:txBody>
            <a:bodyPr wrap="square" rtlCol="0">
              <a:spAutoFit/>
            </a:bodyPr>
            <a:lstStyle/>
            <a:p>
              <a:pPr algn="r"/>
              <a:r>
                <a:rPr lang="nl-NL" sz="1400" dirty="0" smtClean="0"/>
                <a:t>69 %</a:t>
              </a:r>
              <a:endParaRPr lang="nl-NL" sz="1400" dirty="0"/>
            </a:p>
          </p:txBody>
        </p:sp>
        <p:sp>
          <p:nvSpPr>
            <p:cNvPr id="80" name="Tekstvak 79"/>
            <p:cNvSpPr txBox="1"/>
            <p:nvPr/>
          </p:nvSpPr>
          <p:spPr>
            <a:xfrm>
              <a:off x="7928258" y="1772787"/>
              <a:ext cx="395416" cy="480311"/>
            </a:xfrm>
            <a:prstGeom prst="rect">
              <a:avLst/>
            </a:prstGeom>
            <a:noFill/>
          </p:spPr>
          <p:txBody>
            <a:bodyPr wrap="square" rtlCol="0">
              <a:spAutoFit/>
            </a:bodyPr>
            <a:lstStyle/>
            <a:p>
              <a:r>
                <a:rPr lang="nl-NL" sz="2000" dirty="0" smtClean="0">
                  <a:solidFill>
                    <a:srgbClr val="0070C0"/>
                  </a:solidFill>
                </a:rPr>
                <a:t>?</a:t>
              </a:r>
              <a:endParaRPr lang="nl-NL" sz="2000" dirty="0">
                <a:solidFill>
                  <a:srgbClr val="0070C0"/>
                </a:solidFill>
              </a:endParaRPr>
            </a:p>
          </p:txBody>
        </p:sp>
        <p:sp>
          <p:nvSpPr>
            <p:cNvPr id="81" name="Tekstvak 80"/>
            <p:cNvSpPr txBox="1"/>
            <p:nvPr/>
          </p:nvSpPr>
          <p:spPr>
            <a:xfrm>
              <a:off x="3994421" y="2534770"/>
              <a:ext cx="1226413" cy="307777"/>
            </a:xfrm>
            <a:prstGeom prst="rect">
              <a:avLst/>
            </a:prstGeom>
            <a:noFill/>
          </p:spPr>
          <p:txBody>
            <a:bodyPr wrap="square" rtlCol="0">
              <a:spAutoFit/>
            </a:bodyPr>
            <a:lstStyle/>
            <a:p>
              <a:pPr algn="r"/>
              <a:r>
                <a:rPr lang="nl-NL" sz="1400" dirty="0" smtClean="0">
                  <a:solidFill>
                    <a:srgbClr val="FF0000"/>
                  </a:solidFill>
                </a:rPr>
                <a:t>Max. 84%</a:t>
              </a:r>
              <a:endParaRPr lang="nl-NL" sz="1400" dirty="0">
                <a:solidFill>
                  <a:srgbClr val="FF0000"/>
                </a:solidFill>
              </a:endParaRPr>
            </a:p>
          </p:txBody>
        </p:sp>
        <p:cxnSp>
          <p:nvCxnSpPr>
            <p:cNvPr id="91" name="Rechte verbindingslijn 90"/>
            <p:cNvCxnSpPr/>
            <p:nvPr/>
          </p:nvCxnSpPr>
          <p:spPr>
            <a:xfrm flipV="1">
              <a:off x="5211592" y="2867249"/>
              <a:ext cx="4233724" cy="10527"/>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pic>
          <p:nvPicPr>
            <p:cNvPr id="10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50" r="19955"/>
            <a:stretch/>
          </p:blipFill>
          <p:spPr bwMode="auto">
            <a:xfrm>
              <a:off x="6229466" y="4202512"/>
              <a:ext cx="1296749" cy="861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 name="Afbeelding 104"/>
            <p:cNvPicPr>
              <a:picLocks noChangeAspect="1"/>
            </p:cNvPicPr>
            <p:nvPr/>
          </p:nvPicPr>
          <p:blipFill rotWithShape="1">
            <a:blip r:embed="rId3" cstate="print">
              <a:extLst>
                <a:ext uri="{28A0092B-C50C-407E-A947-70E740481C1C}">
                  <a14:useLocalDpi xmlns:a14="http://schemas.microsoft.com/office/drawing/2010/main" val="0"/>
                </a:ext>
              </a:extLst>
            </a:blip>
            <a:srcRect r="12683" b="19390"/>
            <a:stretch/>
          </p:blipFill>
          <p:spPr>
            <a:xfrm>
              <a:off x="8189430" y="4202512"/>
              <a:ext cx="1247648" cy="863858"/>
            </a:xfrm>
            <a:prstGeom prst="rect">
              <a:avLst/>
            </a:prstGeom>
          </p:spPr>
        </p:pic>
        <p:pic>
          <p:nvPicPr>
            <p:cNvPr id="106" name="Afbeelding 105"/>
            <p:cNvPicPr>
              <a:picLocks noChangeAspect="1"/>
            </p:cNvPicPr>
            <p:nvPr/>
          </p:nvPicPr>
          <p:blipFill rotWithShape="1">
            <a:blip r:embed="rId4" cstate="print">
              <a:extLst>
                <a:ext uri="{28A0092B-C50C-407E-A947-70E740481C1C}">
                  <a14:useLocalDpi xmlns:a14="http://schemas.microsoft.com/office/drawing/2010/main" val="0"/>
                </a:ext>
              </a:extLst>
            </a:blip>
            <a:srcRect l="591" t="13741" r="30420" b="17775"/>
            <a:stretch/>
          </p:blipFill>
          <p:spPr>
            <a:xfrm>
              <a:off x="9917723" y="4202512"/>
              <a:ext cx="1301262" cy="860303"/>
            </a:xfrm>
            <a:prstGeom prst="rect">
              <a:avLst/>
            </a:prstGeom>
          </p:spPr>
        </p:pic>
        <p:pic>
          <p:nvPicPr>
            <p:cNvPr id="107" name="Afbeelding 10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44065" y="4208817"/>
              <a:ext cx="1272896" cy="848597"/>
            </a:xfrm>
            <a:prstGeom prst="rect">
              <a:avLst/>
            </a:prstGeom>
          </p:spPr>
        </p:pic>
        <p:pic>
          <p:nvPicPr>
            <p:cNvPr id="110" name="Afbeelding 109"/>
            <p:cNvPicPr>
              <a:picLocks noChangeAspect="1"/>
            </p:cNvPicPr>
            <p:nvPr/>
          </p:nvPicPr>
          <p:blipFill rotWithShape="1">
            <a:blip r:embed="rId6" cstate="print">
              <a:extLst>
                <a:ext uri="{28A0092B-C50C-407E-A947-70E740481C1C}">
                  <a14:useLocalDpi xmlns:a14="http://schemas.microsoft.com/office/drawing/2010/main" val="0"/>
                </a:ext>
              </a:extLst>
            </a:blip>
            <a:srcRect r="18219"/>
            <a:stretch/>
          </p:blipFill>
          <p:spPr>
            <a:xfrm>
              <a:off x="4255472" y="4201663"/>
              <a:ext cx="1277820" cy="879312"/>
            </a:xfrm>
            <a:prstGeom prst="rect">
              <a:avLst/>
            </a:prstGeom>
          </p:spPr>
        </p:pic>
        <p:sp>
          <p:nvSpPr>
            <p:cNvPr id="3" name="Rechthoek 2"/>
            <p:cNvSpPr/>
            <p:nvPr/>
          </p:nvSpPr>
          <p:spPr>
            <a:xfrm>
              <a:off x="2477212" y="4079631"/>
              <a:ext cx="1447797" cy="11019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9" name="Rechthoek 38"/>
            <p:cNvSpPr/>
            <p:nvPr/>
          </p:nvSpPr>
          <p:spPr>
            <a:xfrm>
              <a:off x="4188778" y="4079632"/>
              <a:ext cx="1447797" cy="11019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0" name="Rechthoek 39"/>
            <p:cNvSpPr/>
            <p:nvPr/>
          </p:nvSpPr>
          <p:spPr>
            <a:xfrm>
              <a:off x="6137815" y="4081678"/>
              <a:ext cx="1447797" cy="1101969"/>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2" name="Rechthoek 41"/>
            <p:cNvSpPr/>
            <p:nvPr/>
          </p:nvSpPr>
          <p:spPr>
            <a:xfrm>
              <a:off x="8104295" y="4103078"/>
              <a:ext cx="1447797" cy="1101969"/>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0" name="Rechthoek 49"/>
            <p:cNvSpPr/>
            <p:nvPr/>
          </p:nvSpPr>
          <p:spPr>
            <a:xfrm>
              <a:off x="9862754" y="4103078"/>
              <a:ext cx="1447797" cy="1101969"/>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cxnSp>
          <p:nvCxnSpPr>
            <p:cNvPr id="51" name="Rechte verbindingslijn 50"/>
            <p:cNvCxnSpPr/>
            <p:nvPr/>
          </p:nvCxnSpPr>
          <p:spPr>
            <a:xfrm flipV="1">
              <a:off x="5223418" y="2374591"/>
              <a:ext cx="639484" cy="486525"/>
            </a:xfrm>
            <a:prstGeom prst="line">
              <a:avLst/>
            </a:prstGeom>
            <a:ln w="19050">
              <a:solidFill>
                <a:srgbClr val="00B050"/>
              </a:solidFill>
              <a:prstDash val="solid"/>
            </a:ln>
          </p:spPr>
          <p:style>
            <a:lnRef idx="1">
              <a:schemeClr val="accent1"/>
            </a:lnRef>
            <a:fillRef idx="0">
              <a:schemeClr val="accent1"/>
            </a:fillRef>
            <a:effectRef idx="0">
              <a:schemeClr val="accent1"/>
            </a:effectRef>
            <a:fontRef idx="minor">
              <a:schemeClr val="tx1"/>
            </a:fontRef>
          </p:style>
        </p:cxnSp>
      </p:grpSp>
      <p:sp>
        <p:nvSpPr>
          <p:cNvPr id="54" name="Tijdelijke aanduiding voor inhoud 2"/>
          <p:cNvSpPr>
            <a:spLocks noGrp="1"/>
          </p:cNvSpPr>
          <p:nvPr>
            <p:ph sz="half" idx="1"/>
          </p:nvPr>
        </p:nvSpPr>
        <p:spPr>
          <a:xfrm>
            <a:off x="838200" y="1759722"/>
            <a:ext cx="5181600" cy="4351338"/>
          </a:xfrm>
        </p:spPr>
        <p:txBody>
          <a:bodyPr>
            <a:normAutofit/>
          </a:bodyPr>
          <a:lstStyle/>
          <a:p>
            <a:pPr marL="0" indent="0">
              <a:buNone/>
            </a:pPr>
            <a:r>
              <a:rPr lang="nl-NL" sz="1400" dirty="0" smtClean="0"/>
              <a:t>In bijgevoegde figuur zijn de bouwstenen voor een </a:t>
            </a:r>
            <a:r>
              <a:rPr lang="nl-NL" sz="1400" dirty="0" err="1" smtClean="0"/>
              <a:t>energieneutrale</a:t>
            </a:r>
            <a:r>
              <a:rPr lang="nl-NL" sz="1400" dirty="0" smtClean="0"/>
              <a:t> bedrijfsvoering schematisch weergegeven in de tijd in relatie tot het (verwachte) energieverbruik. </a:t>
            </a:r>
          </a:p>
        </p:txBody>
      </p:sp>
    </p:spTree>
    <p:extLst>
      <p:ext uri="{BB962C8B-B14F-4D97-AF65-F5344CB8AC3E}">
        <p14:creationId xmlns:p14="http://schemas.microsoft.com/office/powerpoint/2010/main" val="13591818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smtClean="0">
                <a:solidFill>
                  <a:srgbClr val="0070C0"/>
                </a:solidFill>
              </a:rPr>
              <a:t>Advies strategie energieneutraal (1)</a:t>
            </a:r>
            <a:endParaRPr lang="nl-NL" sz="3200" dirty="0">
              <a:solidFill>
                <a:srgbClr val="0070C0"/>
              </a:solidFill>
            </a:endParaRPr>
          </a:p>
        </p:txBody>
      </p:sp>
      <p:sp>
        <p:nvSpPr>
          <p:cNvPr id="3" name="Tijdelijke aanduiding voor inhoud 2"/>
          <p:cNvSpPr>
            <a:spLocks noGrp="1"/>
          </p:cNvSpPr>
          <p:nvPr>
            <p:ph sz="half" idx="1"/>
          </p:nvPr>
        </p:nvSpPr>
        <p:spPr/>
        <p:txBody>
          <a:bodyPr>
            <a:normAutofit/>
          </a:bodyPr>
          <a:lstStyle/>
          <a:p>
            <a:pPr marL="0" indent="0">
              <a:buNone/>
            </a:pPr>
            <a:r>
              <a:rPr lang="nl-NL" sz="1400" dirty="0" smtClean="0"/>
              <a:t>Om te komen tot een </a:t>
            </a:r>
            <a:r>
              <a:rPr lang="nl-NL" sz="1400" dirty="0" err="1" smtClean="0"/>
              <a:t>energieneutrale</a:t>
            </a:r>
            <a:r>
              <a:rPr lang="nl-NL" sz="1400" dirty="0" smtClean="0"/>
              <a:t> bedrijfsvoering wordt het volgende advies aan het bestuur voorgelegd.</a:t>
            </a:r>
          </a:p>
          <a:p>
            <a:pPr marL="342900" indent="-342900">
              <a:buFont typeface="+mj-lt"/>
              <a:buAutoNum type="arabicPeriod"/>
            </a:pPr>
            <a:r>
              <a:rPr lang="nl-NL" sz="1400" dirty="0" smtClean="0">
                <a:solidFill>
                  <a:srgbClr val="0070C0"/>
                </a:solidFill>
              </a:rPr>
              <a:t>Energieneutraal 2025 met een doorkijk naar 2030</a:t>
            </a:r>
          </a:p>
          <a:p>
            <a:pPr marL="0" indent="0">
              <a:buNone/>
            </a:pPr>
            <a:r>
              <a:rPr lang="nl-NL" sz="1400" dirty="0" smtClean="0"/>
              <a:t>De opgave “Energieneutraal 2025” is uitdagend. We hebben grote stappen gezet, maar de restopgave vraagt nog om een serieuze aanpak. Met het aanwezige potentieel voor zonne-energie op onze </a:t>
            </a:r>
            <a:r>
              <a:rPr lang="nl-NL" sz="1400" dirty="0" err="1" smtClean="0"/>
              <a:t>rwzi’s</a:t>
            </a:r>
            <a:r>
              <a:rPr lang="nl-NL" sz="1400" dirty="0" smtClean="0"/>
              <a:t> en op percelen in het buitengebied is realisatie mogelijk.</a:t>
            </a:r>
          </a:p>
          <a:p>
            <a:pPr marL="0" indent="0">
              <a:buNone/>
            </a:pPr>
            <a:r>
              <a:rPr lang="nl-NL" sz="1400" dirty="0" smtClean="0"/>
              <a:t>Voor 2030 wordt de opgave groter, vanwege een toenemend energieverbruik voor de vergaande verwijdering van nutriënten en medicijnresten uit het afvalwater. Door vast te houden aan “Energieneutraal 2025” is continuering van een </a:t>
            </a:r>
            <a:r>
              <a:rPr lang="nl-NL" sz="1400" dirty="0" err="1" smtClean="0"/>
              <a:t>energieneutrale</a:t>
            </a:r>
            <a:r>
              <a:rPr lang="nl-NL" sz="1400" dirty="0" smtClean="0"/>
              <a:t> bedrijfsvoering naar 2030 realistischer.</a:t>
            </a:r>
          </a:p>
          <a:p>
            <a:pPr marL="0" indent="0">
              <a:buNone/>
            </a:pPr>
            <a:r>
              <a:rPr lang="nl-NL" sz="1400" dirty="0" smtClean="0"/>
              <a:t>Voor een </a:t>
            </a:r>
            <a:r>
              <a:rPr lang="nl-NL" sz="1400" dirty="0" err="1" smtClean="0"/>
              <a:t>energieneutrale</a:t>
            </a:r>
            <a:r>
              <a:rPr lang="nl-NL" sz="1400" dirty="0" smtClean="0"/>
              <a:t> bedrijfsvoering in 2030 komen mogelijkheden voor windenergie en </a:t>
            </a:r>
            <a:r>
              <a:rPr lang="nl-NL" sz="1400" dirty="0" err="1" smtClean="0"/>
              <a:t>aquathermie</a:t>
            </a:r>
            <a:r>
              <a:rPr lang="nl-NL" sz="1400" dirty="0" smtClean="0"/>
              <a:t> in beeld. De verwachting is dat aanvullend zonne-energie nodig is om het doel te realiseren. Investeren in zonne-energie op korte termijn (“Energieneutraal 2025”) is nodig voor een </a:t>
            </a:r>
            <a:r>
              <a:rPr lang="nl-NL" sz="1400" dirty="0" err="1" smtClean="0"/>
              <a:t>energieneutrale</a:t>
            </a:r>
            <a:r>
              <a:rPr lang="nl-NL" sz="1400" dirty="0" smtClean="0"/>
              <a:t> </a:t>
            </a:r>
            <a:r>
              <a:rPr lang="nl-NL" sz="1400" dirty="0"/>
              <a:t>b</a:t>
            </a:r>
            <a:r>
              <a:rPr lang="nl-NL" sz="1400" dirty="0" smtClean="0"/>
              <a:t>edrijfsvoering op een langere termijn.</a:t>
            </a:r>
          </a:p>
        </p:txBody>
      </p:sp>
      <p:sp>
        <p:nvSpPr>
          <p:cNvPr id="4" name="Tijdelijke aanduiding voor inhoud 3"/>
          <p:cNvSpPr>
            <a:spLocks noGrp="1"/>
          </p:cNvSpPr>
          <p:nvPr>
            <p:ph sz="half" idx="2"/>
          </p:nvPr>
        </p:nvSpPr>
        <p:spPr/>
        <p:txBody>
          <a:bodyPr>
            <a:normAutofit/>
          </a:bodyPr>
          <a:lstStyle/>
          <a:p>
            <a:pPr marL="342900" indent="-342900">
              <a:buFont typeface="+mj-lt"/>
              <a:buAutoNum type="arabicPeriod" startAt="2"/>
            </a:pPr>
            <a:r>
              <a:rPr lang="nl-NL" sz="1400" dirty="0">
                <a:solidFill>
                  <a:srgbClr val="0070C0"/>
                </a:solidFill>
              </a:rPr>
              <a:t>Eigen regie op de </a:t>
            </a:r>
            <a:r>
              <a:rPr lang="nl-NL" sz="1400" dirty="0" smtClean="0">
                <a:solidFill>
                  <a:srgbClr val="0070C0"/>
                </a:solidFill>
              </a:rPr>
              <a:t>ontwikkeling van zonne-energie met  financiële investering, </a:t>
            </a:r>
            <a:r>
              <a:rPr lang="nl-NL" sz="1400" dirty="0">
                <a:solidFill>
                  <a:srgbClr val="0070C0"/>
                </a:solidFill>
              </a:rPr>
              <a:t>waarbij we open staan voor participatie vanuit </a:t>
            </a:r>
            <a:r>
              <a:rPr lang="nl-NL" sz="1400" dirty="0" smtClean="0">
                <a:solidFill>
                  <a:srgbClr val="0070C0"/>
                </a:solidFill>
              </a:rPr>
              <a:t>LEC (lokale energie coöperaties)</a:t>
            </a:r>
          </a:p>
          <a:p>
            <a:pPr marL="0" indent="0">
              <a:buNone/>
            </a:pPr>
            <a:r>
              <a:rPr lang="nl-NL" sz="1400" dirty="0" smtClean="0"/>
              <a:t>Een belangrijke pijler van ons energiebeleid is het faciliteren van lokale energiecoöperaties. Dat heeft gerealiseerd in drie noemenswaardige projecten. Met de snelheid waarmee deze projecten worden gerealiseerd halen we echter onze ambitie voor 2025 niet.</a:t>
            </a:r>
          </a:p>
          <a:p>
            <a:pPr marL="0" indent="0">
              <a:buNone/>
            </a:pPr>
            <a:r>
              <a:rPr lang="nl-NL" sz="1400" dirty="0" smtClean="0"/>
              <a:t>Het advies is om de regie op de ontwikkeling van nieuwe zonnevelden in eigen hand te houden. Bij elk project wordt vervolgens beoordeel of participatie vanuit e/o realisatie door LEC mogelijk is.</a:t>
            </a:r>
          </a:p>
          <a:p>
            <a:pPr marL="0" indent="0">
              <a:buNone/>
            </a:pPr>
            <a:r>
              <a:rPr lang="nl-NL" sz="1400" dirty="0" smtClean="0"/>
              <a:t>Ons streven om samen met de omgeving de energietransitie vorm te geven houden we vast.</a:t>
            </a:r>
            <a:endParaRPr lang="nl-NL" sz="1400" dirty="0"/>
          </a:p>
          <a:p>
            <a:pPr marL="0" indent="0">
              <a:buNone/>
            </a:pPr>
            <a:endParaRPr lang="nl-NL" sz="1400" dirty="0"/>
          </a:p>
        </p:txBody>
      </p:sp>
      <p:sp>
        <p:nvSpPr>
          <p:cNvPr id="5" name="Tijdelijke aanduiding voor dianummer 4"/>
          <p:cNvSpPr>
            <a:spLocks noGrp="1"/>
          </p:cNvSpPr>
          <p:nvPr>
            <p:ph type="sldNum" sz="quarter" idx="12"/>
          </p:nvPr>
        </p:nvSpPr>
        <p:spPr/>
        <p:txBody>
          <a:bodyPr/>
          <a:lstStyle/>
          <a:p>
            <a:r>
              <a:rPr lang="nl-NL" dirty="0" smtClean="0"/>
              <a:t>12</a:t>
            </a:r>
            <a:endParaRPr lang="nl-NL" dirty="0"/>
          </a:p>
        </p:txBody>
      </p:sp>
    </p:spTree>
    <p:extLst>
      <p:ext uri="{BB962C8B-B14F-4D97-AF65-F5344CB8AC3E}">
        <p14:creationId xmlns:p14="http://schemas.microsoft.com/office/powerpoint/2010/main" val="2275568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smtClean="0">
                <a:solidFill>
                  <a:srgbClr val="0070C0"/>
                </a:solidFill>
              </a:rPr>
              <a:t>Advies strategie energieneutraal (2)</a:t>
            </a:r>
            <a:endParaRPr lang="nl-NL" sz="3200" dirty="0">
              <a:solidFill>
                <a:srgbClr val="0070C0"/>
              </a:solidFill>
            </a:endParaRPr>
          </a:p>
        </p:txBody>
      </p:sp>
      <p:sp>
        <p:nvSpPr>
          <p:cNvPr id="3" name="Tijdelijke aanduiding voor inhoud 2"/>
          <p:cNvSpPr>
            <a:spLocks noGrp="1"/>
          </p:cNvSpPr>
          <p:nvPr>
            <p:ph sz="half" idx="1"/>
          </p:nvPr>
        </p:nvSpPr>
        <p:spPr>
          <a:xfrm>
            <a:off x="838200" y="1553378"/>
            <a:ext cx="5181600" cy="5168097"/>
          </a:xfrm>
        </p:spPr>
        <p:txBody>
          <a:bodyPr>
            <a:normAutofit/>
          </a:bodyPr>
          <a:lstStyle/>
          <a:p>
            <a:pPr marL="342900" indent="-342900">
              <a:buFont typeface="+mj-lt"/>
              <a:buAutoNum type="arabicPeriod" startAt="3"/>
            </a:pPr>
            <a:r>
              <a:rPr lang="nl-NL" sz="1400" dirty="0" smtClean="0">
                <a:solidFill>
                  <a:srgbClr val="0070C0"/>
                </a:solidFill>
              </a:rPr>
              <a:t>Verantwoorde inzet van terreinen op </a:t>
            </a:r>
            <a:r>
              <a:rPr lang="nl-NL" sz="1400" dirty="0" err="1" smtClean="0">
                <a:solidFill>
                  <a:srgbClr val="0070C0"/>
                </a:solidFill>
              </a:rPr>
              <a:t>rwzi’s</a:t>
            </a:r>
            <a:r>
              <a:rPr lang="nl-NL" sz="1400" dirty="0" smtClean="0">
                <a:solidFill>
                  <a:srgbClr val="0070C0"/>
                </a:solidFill>
              </a:rPr>
              <a:t> en percelen in het buitengebied voor zonne-energie (toepassing zonneladder)</a:t>
            </a:r>
          </a:p>
          <a:p>
            <a:pPr marL="0" indent="0">
              <a:buNone/>
            </a:pPr>
            <a:r>
              <a:rPr lang="nl-NL" sz="1400" dirty="0" smtClean="0">
                <a:uFill>
                  <a:solidFill>
                    <a:srgbClr val="FF0000"/>
                  </a:solidFill>
                </a:uFill>
              </a:rPr>
              <a:t>Bij </a:t>
            </a:r>
            <a:r>
              <a:rPr lang="nl-NL" sz="1400" dirty="0">
                <a:uFill>
                  <a:solidFill>
                    <a:srgbClr val="FF0000"/>
                  </a:solidFill>
                </a:uFill>
              </a:rPr>
              <a:t>de op deze pagina opgenomen uitwerking van de inzet van </a:t>
            </a:r>
            <a:r>
              <a:rPr lang="nl-NL" sz="1400" dirty="0" err="1">
                <a:uFill>
                  <a:solidFill>
                    <a:srgbClr val="FF0000"/>
                  </a:solidFill>
                </a:uFill>
              </a:rPr>
              <a:t>waterschapseigendommen</a:t>
            </a:r>
            <a:r>
              <a:rPr lang="nl-NL" sz="1400" dirty="0">
                <a:uFill>
                  <a:solidFill>
                    <a:srgbClr val="FF0000"/>
                  </a:solidFill>
                </a:uFill>
              </a:rPr>
              <a:t> voor zonne-energie worden de op pagina 8 van deze bijlage opgenomen kaders in acht genomen.</a:t>
            </a:r>
          </a:p>
          <a:p>
            <a:pPr marL="0" indent="0">
              <a:buNone/>
            </a:pPr>
            <a:r>
              <a:rPr lang="nl-NL" sz="1400" dirty="0" smtClean="0"/>
              <a:t>Voor een “Energieneutraal 2025” hebben we 21 ha. zonne-energie nodig (bij benadering 10-15 projecten). Conform de zonneladder is het advies om in eerste instantie de eigen industriële terreinen en daken in te zetten. Een harde voorwaarde hierbij is dat de zonnevelden geen belemmering vormen voor de toekomstige bedrijfsvoering (“ja, mits”).</a:t>
            </a:r>
          </a:p>
          <a:p>
            <a:pPr marL="0" indent="0">
              <a:buNone/>
            </a:pPr>
            <a:r>
              <a:rPr lang="nl-NL" sz="1400" dirty="0" smtClean="0"/>
              <a:t>Aanvullend zijn percelen </a:t>
            </a:r>
            <a:r>
              <a:rPr lang="nl-NL" sz="1400" dirty="0"/>
              <a:t>in het buitengebied </a:t>
            </a:r>
            <a:r>
              <a:rPr lang="nl-NL" sz="1400" dirty="0" smtClean="0"/>
              <a:t>nodig. Potentiële percelen worden vanuit een gebiedsgerichte aanpak beoordeeld en geselecteerd, waaronder een toets aan de uitvoering van de RES (“nee, tenzij”). </a:t>
            </a:r>
            <a:endParaRPr lang="nl-NL" sz="1400" dirty="0"/>
          </a:p>
          <a:p>
            <a:pPr marL="0" indent="0">
              <a:buNone/>
            </a:pPr>
            <a:r>
              <a:rPr lang="nl-NL" sz="1400" dirty="0" smtClean="0"/>
              <a:t>De zonnevelden op </a:t>
            </a:r>
            <a:r>
              <a:rPr lang="nl-NL" sz="1400" dirty="0" err="1" smtClean="0"/>
              <a:t>rwzi’s</a:t>
            </a:r>
            <a:r>
              <a:rPr lang="nl-NL" sz="1400" dirty="0" smtClean="0"/>
              <a:t> en in het buitengebied worden altijd ontworpen met aandacht voor de bodemkwaliteit, ecologie en klimaatadaptatie (zie foto). Het </a:t>
            </a:r>
            <a:r>
              <a:rPr lang="nl-NL" sz="1400" dirty="0"/>
              <a:t>geven van één of meerdere voorbeelden van een verantwoord ontwerp </a:t>
            </a:r>
            <a:r>
              <a:rPr lang="nl-NL" sz="1400" dirty="0" smtClean="0"/>
              <a:t>geldt als </a:t>
            </a:r>
            <a:r>
              <a:rPr lang="nl-NL" sz="1400" dirty="0"/>
              <a:t>extra motivatie </a:t>
            </a:r>
            <a:r>
              <a:rPr lang="nl-NL" sz="1400" dirty="0" smtClean="0"/>
              <a:t>om </a:t>
            </a:r>
            <a:r>
              <a:rPr lang="nl-NL" sz="1400" dirty="0"/>
              <a:t>percelen hiervoor in te zetten</a:t>
            </a:r>
            <a:r>
              <a:rPr lang="nl-NL" sz="1400" dirty="0" smtClean="0"/>
              <a:t>.</a:t>
            </a:r>
            <a:endParaRPr lang="nl-NL" sz="1400" dirty="0"/>
          </a:p>
          <a:p>
            <a:pPr marL="0" indent="0">
              <a:buNone/>
            </a:pPr>
            <a:r>
              <a:rPr lang="nl-NL" sz="1400" dirty="0"/>
              <a:t>Een aandachtspunt hierbij is dat de percelen voor andere doelen dan opwek van duurzame energie zijn aangekocht.</a:t>
            </a:r>
          </a:p>
          <a:p>
            <a:pPr marL="0" indent="0">
              <a:buNone/>
            </a:pPr>
            <a:endParaRPr lang="nl-NL" sz="1400" dirty="0"/>
          </a:p>
        </p:txBody>
      </p:sp>
      <p:pic>
        <p:nvPicPr>
          <p:cNvPr id="7" name="Afbeelding 6"/>
          <p:cNvPicPr>
            <a:picLocks noChangeAspect="1"/>
          </p:cNvPicPr>
          <p:nvPr/>
        </p:nvPicPr>
        <p:blipFill rotWithShape="1">
          <a:blip r:embed="rId2"/>
          <a:srcRect l="6259" t="3703" r="3445"/>
          <a:stretch/>
        </p:blipFill>
        <p:spPr>
          <a:xfrm>
            <a:off x="7389341" y="2866768"/>
            <a:ext cx="4588475" cy="3856423"/>
          </a:xfrm>
          <a:prstGeom prst="rect">
            <a:avLst/>
          </a:prstGeom>
        </p:spPr>
      </p:pic>
      <p:sp>
        <p:nvSpPr>
          <p:cNvPr id="4" name="Tijdelijke aanduiding voor inhoud 3"/>
          <p:cNvSpPr>
            <a:spLocks noGrp="1"/>
          </p:cNvSpPr>
          <p:nvPr>
            <p:ph sz="half" idx="2"/>
          </p:nvPr>
        </p:nvSpPr>
        <p:spPr>
          <a:xfrm>
            <a:off x="6172200" y="1825625"/>
            <a:ext cx="5181600" cy="2219153"/>
          </a:xfrm>
        </p:spPr>
        <p:txBody>
          <a:bodyPr>
            <a:normAutofit/>
          </a:bodyPr>
          <a:lstStyle/>
          <a:p>
            <a:pPr marL="0" indent="0">
              <a:buNone/>
            </a:pPr>
            <a:r>
              <a:rPr lang="nl-NL" sz="1400" dirty="0" smtClean="0"/>
              <a:t>Percelen in het Natuurnetwerk Brabant (NNB) en in beekdalen worden niet ingezet voor zonne-energie, conform de richtlijnen/het beleid vanuit de Provincie en de RE(K)S’en.</a:t>
            </a:r>
          </a:p>
          <a:p>
            <a:pPr marL="0" indent="0">
              <a:spcBef>
                <a:spcPts val="0"/>
              </a:spcBef>
              <a:buNone/>
            </a:pPr>
            <a:r>
              <a:rPr lang="nl-NL" sz="1400" dirty="0" smtClean="0"/>
              <a:t>Inzet van zonne-energie ten behoeve van de ontwikkeling van “nieuwe natuur” doen wij niet. Deze ontwikkeling is met name bedoeld om eigenaren te stimuleren om het gebruik van percelen </a:t>
            </a:r>
          </a:p>
          <a:p>
            <a:pPr marL="0" indent="0">
              <a:spcBef>
                <a:spcPts val="0"/>
              </a:spcBef>
              <a:buNone/>
            </a:pPr>
            <a:r>
              <a:rPr lang="nl-NL" sz="1400" dirty="0" smtClean="0"/>
              <a:t>binnen NNB te wijzigen. Voor het waterschap is </a:t>
            </a:r>
          </a:p>
          <a:p>
            <a:pPr marL="0" indent="0">
              <a:spcBef>
                <a:spcPts val="0"/>
              </a:spcBef>
              <a:buNone/>
            </a:pPr>
            <a:r>
              <a:rPr lang="nl-NL" sz="1400" dirty="0" smtClean="0"/>
              <a:t>deze stimulering niet nodig en conformeren wij </a:t>
            </a:r>
          </a:p>
          <a:p>
            <a:pPr marL="0" indent="0">
              <a:spcBef>
                <a:spcPts val="0"/>
              </a:spcBef>
              <a:buNone/>
            </a:pPr>
            <a:r>
              <a:rPr lang="nl-NL" sz="1400" dirty="0" smtClean="0"/>
              <a:t>ons aan de richtlijn om geen zonenergie in te </a:t>
            </a:r>
          </a:p>
          <a:p>
            <a:pPr marL="0" indent="0">
              <a:spcBef>
                <a:spcPts val="0"/>
              </a:spcBef>
              <a:buNone/>
            </a:pPr>
            <a:r>
              <a:rPr lang="nl-NL" sz="1400" dirty="0" smtClean="0"/>
              <a:t>zetten in NNB.</a:t>
            </a:r>
            <a:endParaRPr lang="nl-NL" sz="1400" dirty="0"/>
          </a:p>
        </p:txBody>
      </p:sp>
      <p:sp>
        <p:nvSpPr>
          <p:cNvPr id="5" name="Tijdelijke aanduiding voor dianummer 4"/>
          <p:cNvSpPr>
            <a:spLocks noGrp="1"/>
          </p:cNvSpPr>
          <p:nvPr>
            <p:ph type="sldNum" sz="quarter" idx="12"/>
          </p:nvPr>
        </p:nvSpPr>
        <p:spPr/>
        <p:txBody>
          <a:bodyPr/>
          <a:lstStyle/>
          <a:p>
            <a:r>
              <a:rPr lang="nl-NL" dirty="0" smtClean="0"/>
              <a:t>13</a:t>
            </a:r>
            <a:endParaRPr lang="nl-NL" dirty="0"/>
          </a:p>
        </p:txBody>
      </p:sp>
    </p:spTree>
    <p:extLst>
      <p:ext uri="{BB962C8B-B14F-4D97-AF65-F5344CB8AC3E}">
        <p14:creationId xmlns:p14="http://schemas.microsoft.com/office/powerpoint/2010/main" val="24638620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smtClean="0">
                <a:solidFill>
                  <a:srgbClr val="0070C0"/>
                </a:solidFill>
              </a:rPr>
              <a:t>Advies strategie energieneutraal (3)</a:t>
            </a:r>
            <a:endParaRPr lang="nl-NL" sz="3200" dirty="0">
              <a:solidFill>
                <a:srgbClr val="0070C0"/>
              </a:solidFill>
            </a:endParaRPr>
          </a:p>
        </p:txBody>
      </p:sp>
      <p:sp>
        <p:nvSpPr>
          <p:cNvPr id="3" name="Tijdelijke aanduiding voor inhoud 2"/>
          <p:cNvSpPr>
            <a:spLocks noGrp="1"/>
          </p:cNvSpPr>
          <p:nvPr>
            <p:ph sz="half" idx="1"/>
          </p:nvPr>
        </p:nvSpPr>
        <p:spPr/>
        <p:txBody>
          <a:bodyPr>
            <a:noAutofit/>
          </a:bodyPr>
          <a:lstStyle/>
          <a:p>
            <a:pPr marL="342900" indent="-342900">
              <a:buFont typeface="+mj-lt"/>
              <a:buAutoNum type="arabicPeriod" startAt="4"/>
            </a:pPr>
            <a:r>
              <a:rPr lang="nl-NL" sz="1400" dirty="0" smtClean="0">
                <a:solidFill>
                  <a:srgbClr val="0070C0"/>
                </a:solidFill>
              </a:rPr>
              <a:t>Verkennen en ontwikkelen van windenergie met derden</a:t>
            </a:r>
          </a:p>
          <a:p>
            <a:pPr marL="0" indent="0">
              <a:buNone/>
            </a:pPr>
            <a:r>
              <a:rPr lang="nl-NL" sz="1400" dirty="0" smtClean="0"/>
              <a:t>Op vier terreinen van WDD is het technisch mogelijk om windenergie te realiseren. Provinciaal beleid schrijft voor dat een park minimaal uit drie turbines moet bestaan. Dit houd in dat realisatie op onze locaties alleen mogelijk is deze samen met “de buren” een park wordt gerealiseerd. </a:t>
            </a:r>
            <a:r>
              <a:rPr lang="nl-NL" sz="1400" dirty="0"/>
              <a:t>Met de provincie zal worden overlegd of van het provinciaal beleid kan worden afgeweken als er 1 of 2 windturbines voor eigen gebruik op eigen terrein kunnen worden geplaatst.</a:t>
            </a:r>
            <a:endParaRPr lang="nl-NL" sz="1400" dirty="0" smtClean="0"/>
          </a:p>
          <a:p>
            <a:pPr marL="0" indent="0">
              <a:buNone/>
            </a:pPr>
            <a:r>
              <a:rPr lang="nl-NL" sz="1400" dirty="0" smtClean="0"/>
              <a:t>Windenergie is efficiënter en rendabeler dan zonenergie. Daarentegen is het minder eenvoudig op tot een project te komen. Realisatie voor 2025 is niet mogelijk. Het </a:t>
            </a:r>
            <a:r>
              <a:rPr lang="nl-NL" sz="1400" dirty="0"/>
              <a:t>advies is om de mogelijkheden van windenergie sterk te koppelen aan de uitvoering van de RE(K)S. De ontwikkeling moet in lijn zijn met het gemeentelijke beleid en de gemeentelijke ambities.</a:t>
            </a:r>
          </a:p>
          <a:p>
            <a:pPr marL="0" indent="0">
              <a:buNone/>
            </a:pPr>
            <a:r>
              <a:rPr lang="nl-NL" sz="1400" dirty="0"/>
              <a:t>Dit houdt in dat we de verkenning en ontwikkeling van windenergie t.b.v. een </a:t>
            </a:r>
            <a:r>
              <a:rPr lang="nl-NL" sz="1400" dirty="0" err="1"/>
              <a:t>energieneutrale</a:t>
            </a:r>
            <a:r>
              <a:rPr lang="nl-NL" sz="1400" dirty="0"/>
              <a:t> bedrijfsvoering ondergeschikt maken aan de regionale ontwikkeling.</a:t>
            </a:r>
          </a:p>
          <a:p>
            <a:pPr marL="342900" indent="-342900">
              <a:buFont typeface="+mj-lt"/>
              <a:buAutoNum type="arabicPeriod" startAt="5"/>
            </a:pPr>
            <a:r>
              <a:rPr lang="nl-NL" sz="1400" dirty="0">
                <a:solidFill>
                  <a:srgbClr val="0070C0"/>
                </a:solidFill>
              </a:rPr>
              <a:t>Verkennen en ontwikkelen van </a:t>
            </a:r>
            <a:r>
              <a:rPr lang="nl-NL" sz="1400" dirty="0" err="1" smtClean="0">
                <a:solidFill>
                  <a:srgbClr val="0070C0"/>
                </a:solidFill>
              </a:rPr>
              <a:t>aquathermie</a:t>
            </a:r>
            <a:r>
              <a:rPr lang="nl-NL" sz="1400" dirty="0" smtClean="0">
                <a:solidFill>
                  <a:srgbClr val="0070C0"/>
                </a:solidFill>
              </a:rPr>
              <a:t> </a:t>
            </a:r>
            <a:r>
              <a:rPr lang="nl-NL" sz="1400" dirty="0">
                <a:solidFill>
                  <a:srgbClr val="0070C0"/>
                </a:solidFill>
              </a:rPr>
              <a:t>met derden</a:t>
            </a:r>
          </a:p>
          <a:p>
            <a:pPr marL="0" indent="0">
              <a:buNone/>
            </a:pPr>
            <a:r>
              <a:rPr lang="nl-NL" sz="1400" dirty="0" smtClean="0"/>
              <a:t>Met de strategienota </a:t>
            </a:r>
            <a:r>
              <a:rPr lang="nl-NL" sz="1400" dirty="0" err="1" smtClean="0"/>
              <a:t>Aquathermie</a:t>
            </a:r>
            <a:r>
              <a:rPr lang="nl-NL" sz="1400" dirty="0" smtClean="0"/>
              <a:t> </a:t>
            </a:r>
            <a:r>
              <a:rPr lang="nl-NL" sz="1400" dirty="0"/>
              <a:t>is vastgesteld dat </a:t>
            </a:r>
            <a:r>
              <a:rPr lang="nl-NL" sz="1400" dirty="0" smtClean="0"/>
              <a:t>we actief bijdragen </a:t>
            </a:r>
            <a:r>
              <a:rPr lang="nl-NL" sz="1400" dirty="0"/>
              <a:t>aan de </a:t>
            </a:r>
            <a:r>
              <a:rPr lang="nl-NL" sz="1400" dirty="0" smtClean="0"/>
              <a:t>ontwikkeling </a:t>
            </a:r>
            <a:r>
              <a:rPr lang="nl-NL" sz="1400" dirty="0"/>
              <a:t>in relatie tot de benodigde warmtetransitie</a:t>
            </a:r>
            <a:r>
              <a:rPr lang="nl-NL" sz="1400" dirty="0" smtClean="0"/>
              <a:t>. </a:t>
            </a:r>
          </a:p>
        </p:txBody>
      </p:sp>
      <p:sp>
        <p:nvSpPr>
          <p:cNvPr id="4" name="Tijdelijke aanduiding voor inhoud 3"/>
          <p:cNvSpPr>
            <a:spLocks noGrp="1"/>
          </p:cNvSpPr>
          <p:nvPr>
            <p:ph sz="half" idx="2"/>
          </p:nvPr>
        </p:nvSpPr>
        <p:spPr/>
        <p:txBody>
          <a:bodyPr>
            <a:normAutofit/>
          </a:bodyPr>
          <a:lstStyle/>
          <a:p>
            <a:pPr marL="0" indent="0">
              <a:buNone/>
            </a:pPr>
            <a:r>
              <a:rPr lang="nl-NL" sz="1400" dirty="0" err="1"/>
              <a:t>Aquathermieprojecten</a:t>
            </a:r>
            <a:r>
              <a:rPr lang="nl-NL" sz="1400" dirty="0"/>
              <a:t> worden niet door het waterschap gerealiseerd en beheerd. Hierdoor zijn we volledig afhankelijk van derden of een project gerealiseerd wordt of niet. Realisatie van projecten voor 2025 is niet mogelijk.</a:t>
            </a:r>
          </a:p>
          <a:p>
            <a:pPr marL="0" indent="0">
              <a:buNone/>
            </a:pPr>
            <a:r>
              <a:rPr lang="nl-NL" sz="1400" dirty="0"/>
              <a:t>Zodra zich kansrijke projecten voordoen kunnen deze meegenomen worden in de strategie om te komen tot een </a:t>
            </a:r>
            <a:r>
              <a:rPr lang="nl-NL" sz="1400" dirty="0" err="1"/>
              <a:t>energieneutrale</a:t>
            </a:r>
            <a:r>
              <a:rPr lang="nl-NL" sz="1400" dirty="0"/>
              <a:t> bedrijfsvoering. Deze is ondergeschikt aan het maatschappelijke belang om te komen tot aardgasvrije wijken.</a:t>
            </a:r>
          </a:p>
          <a:p>
            <a:pPr marL="342900" indent="-342900">
              <a:buFont typeface="+mj-lt"/>
              <a:buAutoNum type="arabicPeriod" startAt="6"/>
            </a:pPr>
            <a:r>
              <a:rPr lang="nl-NL" sz="1400" dirty="0" smtClean="0">
                <a:solidFill>
                  <a:srgbClr val="0070C0"/>
                </a:solidFill>
              </a:rPr>
              <a:t>Open </a:t>
            </a:r>
            <a:r>
              <a:rPr lang="nl-NL" sz="1400" dirty="0">
                <a:solidFill>
                  <a:srgbClr val="0070C0"/>
                </a:solidFill>
              </a:rPr>
              <a:t>staan voor </a:t>
            </a:r>
            <a:r>
              <a:rPr lang="nl-NL" sz="1400" dirty="0" smtClean="0">
                <a:solidFill>
                  <a:srgbClr val="0070C0"/>
                </a:solidFill>
              </a:rPr>
              <a:t>medefinanciering </a:t>
            </a:r>
            <a:r>
              <a:rPr lang="nl-NL" sz="1400" dirty="0">
                <a:solidFill>
                  <a:srgbClr val="0070C0"/>
                </a:solidFill>
              </a:rPr>
              <a:t>in energieprojecten van derden binnen Brabant</a:t>
            </a:r>
          </a:p>
          <a:p>
            <a:pPr marL="0" indent="0">
              <a:buNone/>
            </a:pPr>
            <a:r>
              <a:rPr lang="nl-NL" sz="1400" dirty="0" smtClean="0"/>
              <a:t>We beschikken over voldoende ruimte om “Energieneutraal 2025” te realiseren. Er is echter een grote onzekerheid of realisatie haalbaar is. Bij de verdere verkenning en ontwikkeling zullen meerdere locaties om meerdere redenen afvallen.</a:t>
            </a:r>
          </a:p>
          <a:p>
            <a:pPr marL="0" indent="0">
              <a:buNone/>
            </a:pPr>
            <a:r>
              <a:rPr lang="nl-NL" sz="1400" dirty="0" smtClean="0"/>
              <a:t>Om deze reden blijven we de ontwikkelingen in de regio volgen naar mogelijke participatie in duurzame energieprojecten van derden. Daarbij bespreken we de realisatie van additionele duurzame energie door </a:t>
            </a:r>
            <a:r>
              <a:rPr lang="nl-NL" sz="1400" dirty="0" err="1" smtClean="0"/>
              <a:t>Greenchoice</a:t>
            </a:r>
            <a:r>
              <a:rPr lang="nl-NL" sz="1400" dirty="0" smtClean="0"/>
              <a:t> t.b.v. de levering van elektriciteit aan ons en leggen mogelijkheden van participatie voor aan de organisatie.</a:t>
            </a:r>
            <a:endParaRPr lang="nl-NL" sz="1400" dirty="0"/>
          </a:p>
        </p:txBody>
      </p:sp>
      <p:sp>
        <p:nvSpPr>
          <p:cNvPr id="5" name="Tijdelijke aanduiding voor dianummer 4"/>
          <p:cNvSpPr>
            <a:spLocks noGrp="1"/>
          </p:cNvSpPr>
          <p:nvPr>
            <p:ph type="sldNum" sz="quarter" idx="12"/>
          </p:nvPr>
        </p:nvSpPr>
        <p:spPr/>
        <p:txBody>
          <a:bodyPr/>
          <a:lstStyle/>
          <a:p>
            <a:r>
              <a:rPr lang="nl-NL" dirty="0" smtClean="0"/>
              <a:t>14</a:t>
            </a:r>
            <a:endParaRPr lang="nl-NL" dirty="0"/>
          </a:p>
        </p:txBody>
      </p:sp>
    </p:spTree>
    <p:extLst>
      <p:ext uri="{BB962C8B-B14F-4D97-AF65-F5344CB8AC3E}">
        <p14:creationId xmlns:p14="http://schemas.microsoft.com/office/powerpoint/2010/main" val="2506375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smtClean="0">
                <a:solidFill>
                  <a:srgbClr val="0070C0"/>
                </a:solidFill>
              </a:rPr>
              <a:t>Advies strategie energieneutraal (4)</a:t>
            </a:r>
            <a:endParaRPr lang="nl-NL" sz="3200" dirty="0">
              <a:solidFill>
                <a:srgbClr val="0070C0"/>
              </a:solidFill>
            </a:endParaRPr>
          </a:p>
        </p:txBody>
      </p:sp>
      <p:sp>
        <p:nvSpPr>
          <p:cNvPr id="3" name="Tijdelijke aanduiding voor inhoud 2"/>
          <p:cNvSpPr>
            <a:spLocks noGrp="1"/>
          </p:cNvSpPr>
          <p:nvPr>
            <p:ph sz="half" idx="1"/>
          </p:nvPr>
        </p:nvSpPr>
        <p:spPr/>
        <p:txBody>
          <a:bodyPr>
            <a:noAutofit/>
          </a:bodyPr>
          <a:lstStyle/>
          <a:p>
            <a:pPr marL="0" indent="0">
              <a:buNone/>
            </a:pPr>
            <a:r>
              <a:rPr lang="nl-NL" sz="1400" dirty="0" smtClean="0">
                <a:solidFill>
                  <a:srgbClr val="0070C0"/>
                </a:solidFill>
              </a:rPr>
              <a:t>Samenvatting advies</a:t>
            </a:r>
          </a:p>
          <a:p>
            <a:pPr marL="342900" indent="-342900">
              <a:buFont typeface="+mj-lt"/>
              <a:buAutoNum type="arabicPeriod"/>
            </a:pPr>
            <a:r>
              <a:rPr lang="nl-NL" sz="1400" dirty="0" smtClean="0"/>
              <a:t>We continueren de ambitie Energieneutraal 2025 en bereiden ons voor op een </a:t>
            </a:r>
            <a:r>
              <a:rPr lang="nl-NL" sz="1400" dirty="0" err="1" smtClean="0"/>
              <a:t>energieneutrale</a:t>
            </a:r>
            <a:r>
              <a:rPr lang="nl-NL" sz="1400" dirty="0" smtClean="0"/>
              <a:t> bedrijfsvoering in 2030;</a:t>
            </a:r>
          </a:p>
          <a:p>
            <a:pPr marL="342900" indent="-342900">
              <a:buFont typeface="+mj-lt"/>
              <a:buAutoNum type="arabicPeriod"/>
            </a:pPr>
            <a:r>
              <a:rPr lang="nl-NL" sz="1400" dirty="0" smtClean="0"/>
              <a:t>We zijn ons van bewust dat de realisatie Energieneutraal 2025 uitdagend is. De focus komt te liggen op het verhogen van de slagingspercentages van kansrijke projecten.</a:t>
            </a:r>
          </a:p>
          <a:p>
            <a:pPr marL="342900" indent="-342900">
              <a:buFont typeface="+mj-lt"/>
              <a:buAutoNum type="arabicPeriod"/>
            </a:pPr>
            <a:r>
              <a:rPr lang="nl-NL" sz="1400" dirty="0" smtClean="0"/>
              <a:t>We nemen de regie voor de realisatie van zonnevelden in eigen hand met financiële investering;</a:t>
            </a:r>
          </a:p>
          <a:p>
            <a:pPr marL="342900" indent="-342900">
              <a:buFont typeface="+mj-lt"/>
              <a:buAutoNum type="arabicPeriod"/>
            </a:pPr>
            <a:r>
              <a:rPr lang="nl-NL" sz="1400" dirty="0" smtClean="0"/>
              <a:t>Potentiële percelen voor zonnevelden in het buitengebied worden via de gebiedsgerichte aanpak beoordeeld, waarbij het zonneveld moet passen binnen de gebiedsopgave;</a:t>
            </a:r>
          </a:p>
          <a:p>
            <a:pPr marL="342900" indent="-342900">
              <a:buFont typeface="+mj-lt"/>
              <a:buAutoNum type="arabicPeriod"/>
            </a:pPr>
            <a:r>
              <a:rPr lang="nl-NL" sz="1400" dirty="0" smtClean="0"/>
              <a:t>Zonnevelden worden altijd ontworpen met aandacht voor biodiversiteit, behoud bodemkwaliteit en klimaatadaptatie;</a:t>
            </a:r>
          </a:p>
          <a:p>
            <a:pPr marL="342900" indent="-342900">
              <a:buFont typeface="+mj-lt"/>
              <a:buAutoNum type="arabicPeriod"/>
            </a:pPr>
            <a:r>
              <a:rPr lang="nl-NL" sz="1400" dirty="0" smtClean="0"/>
              <a:t>We verkennen de mogelijkheden van windenergie voor vier potentiële locaties</a:t>
            </a:r>
          </a:p>
          <a:p>
            <a:pPr marL="342900" indent="-342900">
              <a:buFont typeface="+mj-lt"/>
              <a:buAutoNum type="arabicPeriod"/>
            </a:pPr>
            <a:r>
              <a:rPr lang="nl-NL" sz="1400" dirty="0" smtClean="0"/>
              <a:t>We continueren de mogelijkheid van participatie vanuit LEC, maar is niet meer leidend;</a:t>
            </a:r>
          </a:p>
          <a:p>
            <a:pPr marL="342900" indent="-342900">
              <a:buFont typeface="+mj-lt"/>
              <a:buAutoNum type="arabicPeriod"/>
            </a:pPr>
            <a:endParaRPr lang="nl-NL" sz="1400" dirty="0" smtClean="0"/>
          </a:p>
        </p:txBody>
      </p:sp>
      <p:sp>
        <p:nvSpPr>
          <p:cNvPr id="4" name="Tijdelijke aanduiding voor inhoud 3"/>
          <p:cNvSpPr>
            <a:spLocks noGrp="1"/>
          </p:cNvSpPr>
          <p:nvPr>
            <p:ph sz="half" idx="2"/>
          </p:nvPr>
        </p:nvSpPr>
        <p:spPr/>
        <p:txBody>
          <a:bodyPr>
            <a:normAutofit/>
          </a:bodyPr>
          <a:lstStyle/>
          <a:p>
            <a:pPr marL="342900" indent="-342900">
              <a:buFont typeface="+mj-lt"/>
              <a:buAutoNum type="arabicPeriod" startAt="8"/>
            </a:pPr>
            <a:endParaRPr lang="nl-NL" sz="1400" dirty="0" smtClean="0"/>
          </a:p>
          <a:p>
            <a:pPr marL="342900" indent="-342900">
              <a:buFont typeface="+mj-lt"/>
              <a:buAutoNum type="arabicPeriod" startAt="8"/>
            </a:pPr>
            <a:r>
              <a:rPr lang="nl-NL" sz="1400" dirty="0" smtClean="0"/>
              <a:t>We verkennen de mogelijkheid van medefinanciering in projecten van derden, bij voorkeur in de projecten van waaruit de elektriciteit wordt geleverd aan het waterschap;</a:t>
            </a:r>
          </a:p>
          <a:p>
            <a:pPr marL="342900" indent="-342900">
              <a:buFont typeface="+mj-lt"/>
              <a:buAutoNum type="arabicPeriod" startAt="8"/>
            </a:pPr>
            <a:r>
              <a:rPr lang="nl-NL" sz="1400" dirty="0" smtClean="0"/>
              <a:t>We zetten ons proactief in op de ontwikkeling van </a:t>
            </a:r>
            <a:r>
              <a:rPr lang="nl-NL" sz="1400" dirty="0" err="1" smtClean="0"/>
              <a:t>aquathermie</a:t>
            </a:r>
            <a:r>
              <a:rPr lang="nl-NL" sz="1400" dirty="0" smtClean="0"/>
              <a:t>;</a:t>
            </a:r>
          </a:p>
          <a:p>
            <a:pPr marL="342900" indent="-342900">
              <a:buFont typeface="+mj-lt"/>
              <a:buAutoNum type="arabicPeriod" startAt="8"/>
            </a:pPr>
            <a:r>
              <a:rPr lang="nl-NL" sz="1400" dirty="0" smtClean="0"/>
              <a:t>We verkennen de mogelijkheden van het produceren van groene waterstof als energiedrager</a:t>
            </a:r>
            <a:r>
              <a:rPr lang="nl-NL" sz="1400" dirty="0" smtClean="0"/>
              <a:t>.</a:t>
            </a:r>
            <a:endParaRPr lang="nl-NL" sz="1400" dirty="0" smtClean="0"/>
          </a:p>
          <a:p>
            <a:pPr marL="342900" indent="-342900">
              <a:buFont typeface="+mj-lt"/>
              <a:buAutoNum type="arabicPeriod" startAt="8"/>
            </a:pPr>
            <a:endParaRPr lang="nl-NL" sz="1400" dirty="0"/>
          </a:p>
        </p:txBody>
      </p:sp>
      <p:sp>
        <p:nvSpPr>
          <p:cNvPr id="5" name="Tijdelijke aanduiding voor dianummer 4"/>
          <p:cNvSpPr>
            <a:spLocks noGrp="1"/>
          </p:cNvSpPr>
          <p:nvPr>
            <p:ph type="sldNum" sz="quarter" idx="12"/>
          </p:nvPr>
        </p:nvSpPr>
        <p:spPr/>
        <p:txBody>
          <a:bodyPr/>
          <a:lstStyle/>
          <a:p>
            <a:r>
              <a:rPr lang="nl-NL" dirty="0" smtClean="0"/>
              <a:t>15</a:t>
            </a:r>
            <a:endParaRPr lang="nl-NL" dirty="0"/>
          </a:p>
        </p:txBody>
      </p:sp>
      <p:pic>
        <p:nvPicPr>
          <p:cNvPr id="6" name="Afbeelding 5"/>
          <p:cNvPicPr>
            <a:picLocks noChangeAspect="1"/>
          </p:cNvPicPr>
          <p:nvPr/>
        </p:nvPicPr>
        <p:blipFill rotWithShape="1">
          <a:blip r:embed="rId2">
            <a:extLst>
              <a:ext uri="{28A0092B-C50C-407E-A947-70E740481C1C}">
                <a14:useLocalDpi xmlns:a14="http://schemas.microsoft.com/office/drawing/2010/main" val="0"/>
              </a:ext>
            </a:extLst>
          </a:blip>
          <a:srcRect t="13741" r="627" b="17775"/>
          <a:stretch/>
        </p:blipFill>
        <p:spPr>
          <a:xfrm>
            <a:off x="6260760" y="3730871"/>
            <a:ext cx="5362830" cy="2461491"/>
          </a:xfrm>
          <a:prstGeom prst="rect">
            <a:avLst/>
          </a:prstGeom>
        </p:spPr>
      </p:pic>
    </p:spTree>
    <p:extLst>
      <p:ext uri="{BB962C8B-B14F-4D97-AF65-F5344CB8AC3E}">
        <p14:creationId xmlns:p14="http://schemas.microsoft.com/office/powerpoint/2010/main" val="3840057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smtClean="0"/>
              <a:t>(Voorstel) </a:t>
            </a:r>
            <a:r>
              <a:rPr lang="nl-NL" sz="3200" dirty="0"/>
              <a:t>Plan van aanpak Energieneutraal</a:t>
            </a:r>
          </a:p>
        </p:txBody>
      </p:sp>
      <p:sp>
        <p:nvSpPr>
          <p:cNvPr id="3" name="Tijdelijke aanduiding voor inhoud 2"/>
          <p:cNvSpPr>
            <a:spLocks noGrp="1"/>
          </p:cNvSpPr>
          <p:nvPr>
            <p:ph sz="half" idx="1"/>
          </p:nvPr>
        </p:nvSpPr>
        <p:spPr/>
        <p:txBody>
          <a:bodyPr>
            <a:normAutofit/>
          </a:bodyPr>
          <a:lstStyle/>
          <a:p>
            <a:pPr marL="342900" indent="-342900">
              <a:buFont typeface="+mj-lt"/>
              <a:buAutoNum type="arabicPeriod"/>
            </a:pPr>
            <a:r>
              <a:rPr lang="nl-NL" sz="1400" dirty="0"/>
              <a:t>Opstellen Klimaat- en energie-efficiencyplan 2021-2024 (KEEP; </a:t>
            </a:r>
            <a:r>
              <a:rPr lang="nl-NL" sz="1400" dirty="0" smtClean="0"/>
              <a:t>2021, in ontwikkeling door eigen organisatie)</a:t>
            </a:r>
            <a:endParaRPr lang="nl-NL" sz="1400" dirty="0"/>
          </a:p>
          <a:p>
            <a:pPr marL="342900" indent="-342900">
              <a:buFont typeface="+mj-lt"/>
              <a:buAutoNum type="arabicPeriod"/>
            </a:pPr>
            <a:r>
              <a:rPr lang="nl-NL" sz="1400" dirty="0"/>
              <a:t>Verhoging biogasproductie op de rwzi Tilburg naar 10 miljoen Nm3 per jaar (</a:t>
            </a:r>
            <a:r>
              <a:rPr lang="nl-NL" sz="1400" dirty="0" smtClean="0"/>
              <a:t>2022, in ontwikkeling)</a:t>
            </a:r>
            <a:endParaRPr lang="nl-NL" sz="1400" dirty="0"/>
          </a:p>
          <a:p>
            <a:pPr marL="342900" indent="-342900">
              <a:buFont typeface="+mj-lt"/>
              <a:buAutoNum type="arabicPeriod"/>
            </a:pPr>
            <a:r>
              <a:rPr lang="nl-NL" sz="1400" dirty="0" smtClean="0"/>
              <a:t>Een projectmatige </a:t>
            </a:r>
            <a:r>
              <a:rPr lang="nl-NL" sz="1400" dirty="0"/>
              <a:t>aanpak </a:t>
            </a:r>
            <a:r>
              <a:rPr lang="nl-NL" sz="1400" dirty="0" smtClean="0"/>
              <a:t>voor de realisatie </a:t>
            </a:r>
            <a:r>
              <a:rPr lang="nl-NL" sz="1400" dirty="0"/>
              <a:t>zonnevelden op </a:t>
            </a:r>
            <a:r>
              <a:rPr lang="nl-NL" sz="1400" dirty="0" err="1" smtClean="0"/>
              <a:t>rwzi’s</a:t>
            </a:r>
            <a:r>
              <a:rPr lang="nl-NL" sz="1400" dirty="0" smtClean="0"/>
              <a:t>, </a:t>
            </a:r>
            <a:r>
              <a:rPr lang="nl-NL" sz="1400" dirty="0"/>
              <a:t>eventueel met participatie door lokale </a:t>
            </a:r>
            <a:r>
              <a:rPr lang="nl-NL" sz="1400" dirty="0" smtClean="0"/>
              <a:t>energiecoöperaties (2022 </a:t>
            </a:r>
            <a:r>
              <a:rPr lang="nl-NL" sz="1400" dirty="0"/>
              <a:t>t/m 2024).</a:t>
            </a:r>
          </a:p>
          <a:p>
            <a:pPr marL="342900" indent="-342900">
              <a:buFont typeface="+mj-lt"/>
              <a:buAutoNum type="arabicPeriod"/>
            </a:pPr>
            <a:r>
              <a:rPr lang="nl-NL" sz="1400" dirty="0" smtClean="0"/>
              <a:t>Een gebiedsgerichte verkenning van de geselecteerde percelen in het buitengebied voor de inzet van zonnevelden, aangevuld met een haalbaarheidsstudie voor kansrijke percelen (2022).</a:t>
            </a:r>
          </a:p>
          <a:p>
            <a:pPr marL="342900" indent="-342900">
              <a:buFont typeface="+mj-lt"/>
              <a:buAutoNum type="arabicPeriod"/>
            </a:pPr>
            <a:r>
              <a:rPr lang="nl-NL" sz="1400" dirty="0" smtClean="0"/>
              <a:t>Nadere verkenning van windenergie met de betreffende gemeenten </a:t>
            </a:r>
            <a:r>
              <a:rPr lang="nl-NL" sz="1400" dirty="0"/>
              <a:t>(2022</a:t>
            </a:r>
            <a:r>
              <a:rPr lang="nl-NL" sz="1400" dirty="0" smtClean="0"/>
              <a:t>).</a:t>
            </a:r>
          </a:p>
          <a:p>
            <a:pPr marL="342900" indent="-342900">
              <a:buFont typeface="+mj-lt"/>
              <a:buAutoNum type="arabicPeriod"/>
            </a:pPr>
            <a:r>
              <a:rPr lang="nl-NL" sz="1400" dirty="0" smtClean="0"/>
              <a:t>Aangaan van een samenwerking met o.a. de gemeenten Eindhoven, Tilburg en de gemeenten Dichtbij voor de ontwikkeling van aquathermie.</a:t>
            </a:r>
            <a:endParaRPr lang="nl-NL" sz="1400" dirty="0"/>
          </a:p>
          <a:p>
            <a:pPr marL="0" indent="0">
              <a:buNone/>
            </a:pPr>
            <a:endParaRPr lang="nl-NL" sz="1400" dirty="0"/>
          </a:p>
        </p:txBody>
      </p:sp>
      <p:sp>
        <p:nvSpPr>
          <p:cNvPr id="5" name="Tijdelijke aanduiding voor dianummer 4"/>
          <p:cNvSpPr>
            <a:spLocks noGrp="1"/>
          </p:cNvSpPr>
          <p:nvPr>
            <p:ph type="sldNum" sz="quarter" idx="12"/>
          </p:nvPr>
        </p:nvSpPr>
        <p:spPr/>
        <p:txBody>
          <a:bodyPr/>
          <a:lstStyle/>
          <a:p>
            <a:r>
              <a:rPr lang="nl-NL" dirty="0" smtClean="0"/>
              <a:t>16</a:t>
            </a:r>
            <a:endParaRPr lang="nl-NL" dirty="0"/>
          </a:p>
        </p:txBody>
      </p:sp>
    </p:spTree>
    <p:extLst>
      <p:ext uri="{BB962C8B-B14F-4D97-AF65-F5344CB8AC3E}">
        <p14:creationId xmlns:p14="http://schemas.microsoft.com/office/powerpoint/2010/main" val="1920292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smtClean="0"/>
              <a:t>Financiële middelen</a:t>
            </a:r>
            <a:endParaRPr lang="nl-NL" sz="3200" dirty="0"/>
          </a:p>
        </p:txBody>
      </p:sp>
      <p:sp>
        <p:nvSpPr>
          <p:cNvPr id="3" name="Tijdelijke aanduiding voor inhoud 2"/>
          <p:cNvSpPr>
            <a:spLocks noGrp="1"/>
          </p:cNvSpPr>
          <p:nvPr>
            <p:ph sz="half" idx="1"/>
          </p:nvPr>
        </p:nvSpPr>
        <p:spPr>
          <a:xfrm>
            <a:off x="838200" y="1825625"/>
            <a:ext cx="5206465" cy="4351338"/>
          </a:xfrm>
        </p:spPr>
        <p:txBody>
          <a:bodyPr>
            <a:normAutofit/>
          </a:bodyPr>
          <a:lstStyle/>
          <a:p>
            <a:pPr marL="0" indent="0">
              <a:buNone/>
            </a:pPr>
            <a:r>
              <a:rPr lang="nl-NL" sz="1400" dirty="0" smtClean="0"/>
              <a:t>Voor de uitvoering “Energieneutraal 2025” op basis van zonne-energie zijn de volgende middelen nodig:</a:t>
            </a:r>
          </a:p>
          <a:p>
            <a:pPr>
              <a:tabLst>
                <a:tab pos="271463" algn="l"/>
                <a:tab pos="3946525" algn="l"/>
              </a:tabLst>
            </a:pPr>
            <a:r>
              <a:rPr lang="nl-NL" sz="1400" dirty="0" smtClean="0"/>
              <a:t>Strategisch adviseur/projectleider	1fte</a:t>
            </a:r>
          </a:p>
          <a:p>
            <a:pPr>
              <a:lnSpc>
                <a:spcPct val="100000"/>
              </a:lnSpc>
              <a:tabLst>
                <a:tab pos="271463" algn="l"/>
                <a:tab pos="3946525" algn="l"/>
              </a:tabLst>
            </a:pPr>
            <a:r>
              <a:rPr lang="nl-NL" sz="1400" dirty="0" smtClean="0"/>
              <a:t>Uitvoering vooronderzoek /haalbaarheidsstudies	€100.000,-	</a:t>
            </a:r>
          </a:p>
          <a:p>
            <a:pPr>
              <a:lnSpc>
                <a:spcPct val="100000"/>
              </a:lnSpc>
              <a:tabLst>
                <a:tab pos="271463" algn="l"/>
                <a:tab pos="3946525" algn="l"/>
              </a:tabLst>
            </a:pPr>
            <a:r>
              <a:rPr lang="nl-NL" sz="1400" dirty="0" smtClean="0"/>
              <a:t>Uitvoering projectvoorbereiding  en investering</a:t>
            </a:r>
          </a:p>
          <a:p>
            <a:pPr marL="269875" indent="0">
              <a:lnSpc>
                <a:spcPct val="100000"/>
              </a:lnSpc>
              <a:spcBef>
                <a:spcPts val="0"/>
              </a:spcBef>
              <a:buNone/>
              <a:tabLst>
                <a:tab pos="271463" algn="l"/>
                <a:tab pos="3946525" algn="l"/>
              </a:tabLst>
            </a:pPr>
            <a:r>
              <a:rPr lang="nl-NL" sz="1400" dirty="0" smtClean="0"/>
              <a:t>in zonnevelden	€ 17,5 </a:t>
            </a:r>
            <a:r>
              <a:rPr lang="nl-NL" sz="1400" dirty="0"/>
              <a:t>miljoen</a:t>
            </a:r>
          </a:p>
          <a:p>
            <a:pPr marL="0" indent="0">
              <a:buNone/>
            </a:pPr>
            <a:endParaRPr lang="nl-NL" sz="1400" dirty="0" smtClean="0"/>
          </a:p>
          <a:p>
            <a:pPr marL="0" indent="0">
              <a:buNone/>
            </a:pPr>
            <a:r>
              <a:rPr lang="nl-NL" sz="1400" dirty="0" smtClean="0"/>
              <a:t>Een project wordt alleen gerealiseerd met een positief rendement op de investering (terugverdientijd &lt; 15 jaar). Elk </a:t>
            </a:r>
            <a:r>
              <a:rPr lang="nl-NL" sz="1400" dirty="0"/>
              <a:t>projectvoorstel </a:t>
            </a:r>
            <a:r>
              <a:rPr lang="nl-NL" sz="1400" dirty="0" smtClean="0"/>
              <a:t>zal van </a:t>
            </a:r>
            <a:r>
              <a:rPr lang="nl-NL" sz="1400" dirty="0"/>
              <a:t>een businesscase </a:t>
            </a:r>
            <a:r>
              <a:rPr lang="nl-NL" sz="1400" dirty="0" smtClean="0"/>
              <a:t>worden </a:t>
            </a:r>
            <a:r>
              <a:rPr lang="nl-NL" sz="1400" dirty="0"/>
              <a:t>voorzien.</a:t>
            </a:r>
            <a:endParaRPr lang="nl-NL" sz="1400" dirty="0" smtClean="0"/>
          </a:p>
          <a:p>
            <a:pPr marL="0" indent="0">
              <a:buNone/>
            </a:pPr>
            <a:endParaRPr lang="nl-NL" sz="1400" dirty="0">
              <a:solidFill>
                <a:srgbClr val="FF0000"/>
              </a:solidFill>
            </a:endParaRPr>
          </a:p>
        </p:txBody>
      </p:sp>
      <p:sp>
        <p:nvSpPr>
          <p:cNvPr id="4" name="Tijdelijke aanduiding voor inhoud 3"/>
          <p:cNvSpPr>
            <a:spLocks noGrp="1"/>
          </p:cNvSpPr>
          <p:nvPr>
            <p:ph sz="half" idx="2"/>
          </p:nvPr>
        </p:nvSpPr>
        <p:spPr/>
        <p:txBody>
          <a:bodyPr>
            <a:normAutofit/>
          </a:bodyPr>
          <a:lstStyle/>
          <a:p>
            <a:pPr marL="0" indent="0">
              <a:buNone/>
            </a:pPr>
            <a:r>
              <a:rPr lang="nl-NL" sz="1400" dirty="0" smtClean="0"/>
              <a:t>Voor de inzet van windenergie (3 windturbines) met een gelijke productie aan hernieuwbare elektriciteit worden de investeringen geraamd op €15 miljoen, inclusief BTW en de bijbehorende voorbereidingskosten van circa €375.000,- (o.b.v. de uitgevoerde business case voor </a:t>
            </a:r>
            <a:r>
              <a:rPr lang="nl-NL" sz="1400" dirty="0" err="1" smtClean="0"/>
              <a:t>Spinderwind</a:t>
            </a:r>
            <a:r>
              <a:rPr lang="nl-NL" sz="1400" dirty="0" smtClean="0"/>
              <a:t>).</a:t>
            </a:r>
          </a:p>
          <a:p>
            <a:pPr marL="0" indent="0">
              <a:buNone/>
            </a:pPr>
            <a:endParaRPr lang="nl-NL" sz="1400" dirty="0"/>
          </a:p>
          <a:p>
            <a:pPr marL="0" indent="0">
              <a:buNone/>
            </a:pPr>
            <a:r>
              <a:rPr lang="nl-NL" sz="1400" dirty="0" smtClean="0"/>
              <a:t>Windenergie of gecombineerd uitgevoerd met zonne-energie is financieel efficiënter dan alleen zonne-energie.</a:t>
            </a:r>
            <a:endParaRPr lang="nl-NL" sz="1400" dirty="0"/>
          </a:p>
        </p:txBody>
      </p:sp>
      <p:sp>
        <p:nvSpPr>
          <p:cNvPr id="5" name="Tijdelijke aanduiding voor dianummer 4"/>
          <p:cNvSpPr>
            <a:spLocks noGrp="1"/>
          </p:cNvSpPr>
          <p:nvPr>
            <p:ph type="sldNum" sz="quarter" idx="12"/>
          </p:nvPr>
        </p:nvSpPr>
        <p:spPr/>
        <p:txBody>
          <a:bodyPr/>
          <a:lstStyle/>
          <a:p>
            <a:r>
              <a:rPr lang="nl-NL" dirty="0" smtClean="0"/>
              <a:t>17</a:t>
            </a:r>
            <a:endParaRPr lang="nl-NL" dirty="0"/>
          </a:p>
        </p:txBody>
      </p:sp>
    </p:spTree>
    <p:extLst>
      <p:ext uri="{BB962C8B-B14F-4D97-AF65-F5344CB8AC3E}">
        <p14:creationId xmlns:p14="http://schemas.microsoft.com/office/powerpoint/2010/main" val="3560279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smtClean="0"/>
              <a:t>Opbouw CO2- en klimaatvoetafdruk</a:t>
            </a:r>
            <a:endParaRPr lang="nl-NL" sz="3200" dirty="0"/>
          </a:p>
        </p:txBody>
      </p:sp>
      <p:sp>
        <p:nvSpPr>
          <p:cNvPr id="3" name="Tijdelijke aanduiding voor inhoud 2"/>
          <p:cNvSpPr>
            <a:spLocks noGrp="1"/>
          </p:cNvSpPr>
          <p:nvPr>
            <p:ph sz="half" idx="1"/>
          </p:nvPr>
        </p:nvSpPr>
        <p:spPr/>
        <p:txBody>
          <a:bodyPr>
            <a:normAutofit lnSpcReduction="10000"/>
          </a:bodyPr>
          <a:lstStyle/>
          <a:p>
            <a:pPr marL="0" indent="0">
              <a:buNone/>
            </a:pPr>
            <a:r>
              <a:rPr lang="nl-NL" sz="1400" dirty="0"/>
              <a:t>De </a:t>
            </a:r>
            <a:r>
              <a:rPr lang="nl-NL" sz="1400" dirty="0" smtClean="0"/>
              <a:t>CO2-voetafdruk </a:t>
            </a:r>
            <a:r>
              <a:rPr lang="nl-NL" sz="1400" dirty="0"/>
              <a:t>van de organisatie wordt bepaald door de volgende activiteiten:</a:t>
            </a:r>
          </a:p>
          <a:p>
            <a:pPr marL="342900" indent="-342900">
              <a:buFont typeface="+mj-lt"/>
              <a:buAutoNum type="arabicPeriod"/>
            </a:pPr>
            <a:r>
              <a:rPr lang="nl-NL" sz="1400" dirty="0"/>
              <a:t>Directe CO2-emissie bij de verbranding van fossiele brandstoffen binnen eigen bedrijfsvoering (</a:t>
            </a:r>
            <a:r>
              <a:rPr lang="nl-NL" sz="1400" dirty="0" smtClean="0"/>
              <a:t>scope </a:t>
            </a:r>
            <a:r>
              <a:rPr lang="nl-NL" sz="1400" dirty="0"/>
              <a:t>1):</a:t>
            </a:r>
          </a:p>
          <a:p>
            <a:pPr marL="800100" lvl="1" indent="-342900">
              <a:buFont typeface="+mj-lt"/>
              <a:buAutoNum type="alphaLcPeriod"/>
            </a:pPr>
            <a:r>
              <a:rPr lang="nl-NL" sz="1400" u="sng" dirty="0"/>
              <a:t>Aardgasverbruik klimaatbeheersing;</a:t>
            </a:r>
          </a:p>
          <a:p>
            <a:pPr marL="800100" lvl="1" indent="-342900">
              <a:buFont typeface="+mj-lt"/>
              <a:buAutoNum type="alphaLcPeriod"/>
            </a:pPr>
            <a:r>
              <a:rPr lang="nl-NL" sz="1400" u="sng" dirty="0"/>
              <a:t>Brandstofverbruik eigen bedrijfswagens;</a:t>
            </a:r>
          </a:p>
          <a:p>
            <a:pPr marL="800100" lvl="1" indent="-342900">
              <a:buFont typeface="+mj-lt"/>
              <a:buAutoNum type="alphaLcPeriod"/>
            </a:pPr>
            <a:r>
              <a:rPr lang="nl-NL" sz="1400" u="sng" dirty="0"/>
              <a:t>Brandstofverbruik onderhoud watersysteem</a:t>
            </a:r>
            <a:r>
              <a:rPr lang="nl-NL" sz="1400" dirty="0"/>
              <a:t>.</a:t>
            </a:r>
          </a:p>
          <a:p>
            <a:pPr marL="342900" indent="-342900">
              <a:buFont typeface="+mj-lt"/>
              <a:buAutoNum type="arabicPeriod"/>
            </a:pPr>
            <a:r>
              <a:rPr lang="nl-NL" sz="1400" u="sng" dirty="0"/>
              <a:t>Indirecte CO2-emissie bij de inzet van elektriciteit (</a:t>
            </a:r>
            <a:r>
              <a:rPr lang="nl-NL" sz="1400" u="sng" dirty="0" smtClean="0"/>
              <a:t>scope </a:t>
            </a:r>
            <a:r>
              <a:rPr lang="nl-NL" sz="1400" u="sng" dirty="0"/>
              <a:t>2)</a:t>
            </a:r>
          </a:p>
          <a:p>
            <a:pPr marL="342900" indent="-342900">
              <a:buFont typeface="+mj-lt"/>
              <a:buAutoNum type="arabicPeriod"/>
            </a:pPr>
            <a:r>
              <a:rPr lang="nl-NL" sz="1400" dirty="0"/>
              <a:t>Indirecte CO2-emissies bij (</a:t>
            </a:r>
            <a:r>
              <a:rPr lang="nl-NL" sz="1400" dirty="0" smtClean="0"/>
              <a:t>scope </a:t>
            </a:r>
            <a:r>
              <a:rPr lang="nl-NL" sz="1400" dirty="0"/>
              <a:t>3):</a:t>
            </a:r>
          </a:p>
          <a:p>
            <a:pPr marL="800100" lvl="1" indent="-342900">
              <a:buFont typeface="+mj-lt"/>
              <a:buAutoNum type="alphaLcPeriod"/>
            </a:pPr>
            <a:r>
              <a:rPr lang="nl-NL" sz="1400" u="sng" dirty="0"/>
              <a:t>Dienstreizen met eigen auto</a:t>
            </a:r>
          </a:p>
          <a:p>
            <a:pPr marL="800100" lvl="1" indent="-342900">
              <a:buFont typeface="+mj-lt"/>
              <a:buAutoNum type="alphaLcPeriod"/>
            </a:pPr>
            <a:r>
              <a:rPr lang="nl-NL" sz="1400" dirty="0"/>
              <a:t>Woon- werkverkeer</a:t>
            </a:r>
          </a:p>
          <a:p>
            <a:pPr marL="800100" lvl="1" indent="-342900">
              <a:buFont typeface="+mj-lt"/>
              <a:buAutoNum type="alphaLcPeriod"/>
            </a:pPr>
            <a:r>
              <a:rPr lang="nl-NL" sz="1400" dirty="0"/>
              <a:t>Transport derden (afval en hulpstoffen)</a:t>
            </a:r>
          </a:p>
          <a:p>
            <a:pPr marL="800100" lvl="1" indent="-342900">
              <a:buFont typeface="+mj-lt"/>
              <a:buAutoNum type="alphaLcPeriod"/>
            </a:pPr>
            <a:r>
              <a:rPr lang="nl-NL" sz="1400" i="1" dirty="0">
                <a:solidFill>
                  <a:schemeClr val="bg1">
                    <a:lumMod val="65000"/>
                  </a:schemeClr>
                </a:solidFill>
              </a:rPr>
              <a:t>Transport derden (overige diensten)</a:t>
            </a:r>
          </a:p>
          <a:p>
            <a:pPr marL="800100" lvl="1" indent="-342900">
              <a:buFont typeface="+mj-lt"/>
              <a:buAutoNum type="alphaLcPeriod"/>
            </a:pPr>
            <a:r>
              <a:rPr lang="nl-NL" sz="1400" dirty="0"/>
              <a:t>Inzet hulp- en grondstoffen exploitatie</a:t>
            </a:r>
          </a:p>
          <a:p>
            <a:pPr marL="800100" lvl="1" indent="-342900">
              <a:buFont typeface="+mj-lt"/>
              <a:buAutoNum type="alphaLcPeriod"/>
            </a:pPr>
            <a:r>
              <a:rPr lang="nl-NL" sz="1400" i="1" dirty="0">
                <a:solidFill>
                  <a:schemeClr val="bg1">
                    <a:lumMod val="65000"/>
                  </a:schemeClr>
                </a:solidFill>
              </a:rPr>
              <a:t>Inzet grond- en hulpstoffen realisatie</a:t>
            </a:r>
          </a:p>
          <a:p>
            <a:pPr marL="800100" lvl="1" indent="-342900">
              <a:buFont typeface="+mj-lt"/>
              <a:buAutoNum type="alphaLcPeriod"/>
            </a:pPr>
            <a:r>
              <a:rPr lang="nl-NL" sz="1400" i="1" dirty="0">
                <a:solidFill>
                  <a:schemeClr val="bg1">
                    <a:lumMod val="65000"/>
                  </a:schemeClr>
                </a:solidFill>
              </a:rPr>
              <a:t>Afzet / verwerking afval;</a:t>
            </a:r>
          </a:p>
          <a:p>
            <a:pPr marL="800100" lvl="1" indent="-342900">
              <a:buFont typeface="+mj-lt"/>
              <a:buAutoNum type="alphaLcPeriod"/>
            </a:pPr>
            <a:r>
              <a:rPr lang="nl-NL" sz="1400" i="1" dirty="0">
                <a:solidFill>
                  <a:schemeClr val="bg1">
                    <a:lumMod val="65000"/>
                  </a:schemeClr>
                </a:solidFill>
              </a:rPr>
              <a:t>Realisatie projecten door derden</a:t>
            </a:r>
          </a:p>
          <a:p>
            <a:pPr marL="0" indent="0">
              <a:buNone/>
            </a:pPr>
            <a:endParaRPr lang="nl-NL" dirty="0"/>
          </a:p>
        </p:txBody>
      </p:sp>
      <p:sp>
        <p:nvSpPr>
          <p:cNvPr id="4" name="Tijdelijke aanduiding voor inhoud 3"/>
          <p:cNvSpPr>
            <a:spLocks noGrp="1"/>
          </p:cNvSpPr>
          <p:nvPr>
            <p:ph sz="half" idx="2"/>
          </p:nvPr>
        </p:nvSpPr>
        <p:spPr/>
        <p:txBody>
          <a:bodyPr>
            <a:normAutofit lnSpcReduction="10000"/>
          </a:bodyPr>
          <a:lstStyle/>
          <a:p>
            <a:pPr marL="342900" indent="-342900">
              <a:buFont typeface="+mj-lt"/>
              <a:buAutoNum type="arabicPeriod" startAt="4"/>
            </a:pPr>
            <a:r>
              <a:rPr lang="nl-NL" sz="1400" dirty="0"/>
              <a:t>Directe emissies aan overige broeikasgassen bij eigen bedrijfsvoering (aanvullend op </a:t>
            </a:r>
            <a:r>
              <a:rPr lang="nl-NL" sz="1400" dirty="0" smtClean="0"/>
              <a:t>scope </a:t>
            </a:r>
            <a:r>
              <a:rPr lang="nl-NL" sz="1400" dirty="0"/>
              <a:t>1):</a:t>
            </a:r>
          </a:p>
          <a:p>
            <a:pPr marL="800100" lvl="1" indent="-342900">
              <a:buFont typeface="+mj-lt"/>
              <a:buAutoNum type="alphaLcPeriod"/>
            </a:pPr>
            <a:r>
              <a:rPr lang="nl-NL" sz="1400" dirty="0"/>
              <a:t>Gecontroleerde spui van </a:t>
            </a:r>
            <a:r>
              <a:rPr lang="nl-NL" sz="1400" dirty="0" smtClean="0"/>
              <a:t>methaan (noodspui)</a:t>
            </a:r>
            <a:endParaRPr lang="nl-NL" sz="1400" dirty="0"/>
          </a:p>
          <a:p>
            <a:pPr marL="800100" lvl="1" indent="-342900">
              <a:buFont typeface="+mj-lt"/>
              <a:buAutoNum type="alphaLcPeriod"/>
            </a:pPr>
            <a:r>
              <a:rPr lang="nl-NL" sz="1400" i="1" dirty="0">
                <a:solidFill>
                  <a:schemeClr val="bg1">
                    <a:lumMod val="65000"/>
                  </a:schemeClr>
                </a:solidFill>
              </a:rPr>
              <a:t>Procesemissies (diffuus) aan methaan en lachgas bij AWK</a:t>
            </a:r>
            <a:r>
              <a:rPr lang="nl-NL" sz="1400" i="1" dirty="0" smtClean="0">
                <a:solidFill>
                  <a:schemeClr val="bg1">
                    <a:lumMod val="65000"/>
                  </a:schemeClr>
                </a:solidFill>
              </a:rPr>
              <a:t>.</a:t>
            </a:r>
            <a:endParaRPr lang="nl-NL" sz="1400" dirty="0">
              <a:solidFill>
                <a:schemeClr val="bg1">
                  <a:lumMod val="65000"/>
                </a:schemeClr>
              </a:solidFill>
            </a:endParaRPr>
          </a:p>
          <a:p>
            <a:r>
              <a:rPr lang="nl-NL" sz="1400" dirty="0">
                <a:solidFill>
                  <a:schemeClr val="bg1">
                    <a:lumMod val="65000"/>
                  </a:schemeClr>
                </a:solidFill>
              </a:rPr>
              <a:t>De grijs gedrukte onderdelen worden (nog) niet meegenomen in de huidige </a:t>
            </a:r>
            <a:r>
              <a:rPr lang="nl-NL" sz="1400" dirty="0" smtClean="0">
                <a:solidFill>
                  <a:schemeClr val="bg1">
                    <a:lumMod val="65000"/>
                  </a:schemeClr>
                </a:solidFill>
              </a:rPr>
              <a:t>monitoring vanuit UvW.</a:t>
            </a:r>
            <a:endParaRPr lang="nl-NL" sz="1400" dirty="0">
              <a:solidFill>
                <a:schemeClr val="bg1">
                  <a:lumMod val="65000"/>
                </a:schemeClr>
              </a:solidFill>
            </a:endParaRPr>
          </a:p>
          <a:p>
            <a:r>
              <a:rPr lang="nl-NL" sz="1400" u="sng" dirty="0">
                <a:solidFill>
                  <a:schemeClr val="bg1">
                    <a:lumMod val="65000"/>
                  </a:schemeClr>
                </a:solidFill>
              </a:rPr>
              <a:t>De onderstreepte onderdelen zijn een onderdeel van de CO2-prestatieladder, niveau 3</a:t>
            </a:r>
          </a:p>
          <a:p>
            <a:pPr marL="0" indent="0">
              <a:buNone/>
            </a:pPr>
            <a:endParaRPr lang="nl-NL" dirty="0"/>
          </a:p>
        </p:txBody>
      </p:sp>
      <p:sp>
        <p:nvSpPr>
          <p:cNvPr id="5" name="Tijdelijke aanduiding voor dianummer 4"/>
          <p:cNvSpPr>
            <a:spLocks noGrp="1"/>
          </p:cNvSpPr>
          <p:nvPr>
            <p:ph type="sldNum" sz="quarter" idx="12"/>
          </p:nvPr>
        </p:nvSpPr>
        <p:spPr/>
        <p:txBody>
          <a:bodyPr/>
          <a:lstStyle/>
          <a:p>
            <a:r>
              <a:rPr lang="nl-NL" dirty="0" smtClean="0"/>
              <a:t>18</a:t>
            </a:r>
            <a:endParaRPr lang="nl-NL" dirty="0"/>
          </a:p>
        </p:txBody>
      </p:sp>
      <p:pic>
        <p:nvPicPr>
          <p:cNvPr id="7" name="Tijdelijke aanduiding voor inhoud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2522" y="3772930"/>
            <a:ext cx="3609370" cy="2765982"/>
          </a:xfrm>
          <a:prstGeom prst="rect">
            <a:avLst/>
          </a:prstGeom>
        </p:spPr>
      </p:pic>
    </p:spTree>
    <p:extLst>
      <p:ext uri="{BB962C8B-B14F-4D97-AF65-F5344CB8AC3E}">
        <p14:creationId xmlns:p14="http://schemas.microsoft.com/office/powerpoint/2010/main" val="1801765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smtClean="0"/>
              <a:t>Huidige CO2- en klimaatvoetafdruk (vanaf 2022)</a:t>
            </a:r>
            <a:endParaRPr lang="nl-NL" sz="3200" dirty="0"/>
          </a:p>
        </p:txBody>
      </p:sp>
      <p:sp>
        <p:nvSpPr>
          <p:cNvPr id="3" name="Tijdelijke aanduiding voor inhoud 2"/>
          <p:cNvSpPr>
            <a:spLocks noGrp="1"/>
          </p:cNvSpPr>
          <p:nvPr>
            <p:ph sz="half" idx="1"/>
          </p:nvPr>
        </p:nvSpPr>
        <p:spPr/>
        <p:txBody>
          <a:bodyPr>
            <a:normAutofit/>
          </a:bodyPr>
          <a:lstStyle/>
          <a:p>
            <a:pPr marL="0" indent="0">
              <a:buNone/>
            </a:pPr>
            <a:r>
              <a:rPr lang="nl-NL" sz="1400" dirty="0" smtClean="0"/>
              <a:t>Met de inkoop van duurzame elektriciteit uit Nederland vanaf 1 januari 2022 wordt de CO2-voetafdruk sterk gereduceerd (zie bijgevoegde figuur; van 35.000 naar 6.900 ton CO2 excl. CH4 en N2O).</a:t>
            </a:r>
          </a:p>
          <a:p>
            <a:pPr marL="0" indent="0">
              <a:buNone/>
            </a:pPr>
            <a:r>
              <a:rPr lang="nl-NL" sz="1400" dirty="0" smtClean="0"/>
              <a:t>De resterende CO2-voetafdruk wordt gehanteerd als uitgangspunt voor de strategie voor een klimaatneutrale bedrijfsvoering.</a:t>
            </a:r>
          </a:p>
          <a:p>
            <a:pPr marL="0" indent="0">
              <a:buNone/>
            </a:pPr>
            <a:r>
              <a:rPr lang="nl-NL" sz="1400" dirty="0" smtClean="0"/>
              <a:t>De voetafdruk in 2022 is:</a:t>
            </a:r>
          </a:p>
          <a:p>
            <a:pPr>
              <a:buFontTx/>
              <a:buChar char="-"/>
            </a:pPr>
            <a:r>
              <a:rPr lang="nl-NL" sz="1400" dirty="0" smtClean="0"/>
              <a:t>6.900 ton CO2-eq, conform de monitoring vanuit de UvW;</a:t>
            </a:r>
          </a:p>
          <a:p>
            <a:pPr>
              <a:buFontTx/>
              <a:buChar char="-"/>
            </a:pPr>
            <a:r>
              <a:rPr lang="nl-NL" sz="1400" dirty="0" smtClean="0"/>
              <a:t>26.000 ton CO2-eq inclusief methaan en lachgas uit de awk;</a:t>
            </a:r>
          </a:p>
          <a:p>
            <a:pPr>
              <a:buFontTx/>
              <a:buChar char="-"/>
            </a:pPr>
            <a:r>
              <a:rPr lang="nl-NL" sz="1400" dirty="0" smtClean="0"/>
              <a:t>X ton CO2-eq aan indirecte emissies die nog onbekend zijn.</a:t>
            </a:r>
          </a:p>
          <a:p>
            <a:pPr marL="0" indent="0">
              <a:buNone/>
            </a:pPr>
            <a:r>
              <a:rPr lang="nl-NL" sz="1400" dirty="0" smtClean="0"/>
              <a:t>De eerste twee waarden komen overeen met respectievelijk 345 / 1.300 huishoudens.</a:t>
            </a:r>
          </a:p>
          <a:p>
            <a:pPr marL="0" indent="0">
              <a:buNone/>
            </a:pPr>
            <a:r>
              <a:rPr lang="nl-NL" sz="1400" dirty="0" smtClean="0"/>
              <a:t>Maatregelen om tot een verdere reductie van de CO2-voetafdruk te komen worden opgenomen in het vierjaarlijkse efficiencyplan (KEEP).</a:t>
            </a:r>
          </a:p>
        </p:txBody>
      </p:sp>
      <p:sp>
        <p:nvSpPr>
          <p:cNvPr id="4" name="Tijdelijke aanduiding voor inhoud 3"/>
          <p:cNvSpPr>
            <a:spLocks noGrp="1"/>
          </p:cNvSpPr>
          <p:nvPr>
            <p:ph sz="half" idx="2"/>
          </p:nvPr>
        </p:nvSpPr>
        <p:spPr/>
        <p:txBody>
          <a:bodyPr>
            <a:normAutofit/>
          </a:bodyPr>
          <a:lstStyle/>
          <a:p>
            <a:pPr marL="0" indent="0">
              <a:buNone/>
            </a:pPr>
            <a:r>
              <a:rPr lang="nl-NL" sz="1400" dirty="0" smtClean="0"/>
              <a:t>Vanaf 2022 wordt de CO2-voetafdruk bepaald door:</a:t>
            </a:r>
          </a:p>
          <a:p>
            <a:pPr>
              <a:spcBef>
                <a:spcPts val="0"/>
              </a:spcBef>
              <a:buFontTx/>
              <a:buChar char="-"/>
            </a:pPr>
            <a:r>
              <a:rPr lang="nl-NL" sz="1400" dirty="0" smtClean="0"/>
              <a:t>De emissie aan methaan awk (43%)</a:t>
            </a:r>
          </a:p>
          <a:p>
            <a:pPr>
              <a:spcBef>
                <a:spcPts val="0"/>
              </a:spcBef>
              <a:buFontTx/>
              <a:buChar char="-"/>
            </a:pPr>
            <a:r>
              <a:rPr lang="nl-NL" sz="1400" dirty="0" smtClean="0"/>
              <a:t>De emissie aan lachgas awk (30%)</a:t>
            </a:r>
          </a:p>
          <a:p>
            <a:pPr>
              <a:spcBef>
                <a:spcPts val="0"/>
              </a:spcBef>
              <a:buFontTx/>
              <a:buChar char="-"/>
            </a:pPr>
            <a:r>
              <a:rPr lang="nl-NL" sz="1400" dirty="0" smtClean="0"/>
              <a:t>Inzet hulpstoffen awk (12%)</a:t>
            </a:r>
          </a:p>
          <a:p>
            <a:pPr>
              <a:spcBef>
                <a:spcPts val="0"/>
              </a:spcBef>
              <a:buFontTx/>
              <a:buChar char="-"/>
            </a:pPr>
            <a:r>
              <a:rPr lang="nl-NL" sz="1400" dirty="0" smtClean="0"/>
              <a:t>Inzet aardgas (1%)</a:t>
            </a:r>
          </a:p>
          <a:p>
            <a:pPr>
              <a:spcBef>
                <a:spcPts val="0"/>
              </a:spcBef>
              <a:buFontTx/>
              <a:buChar char="-"/>
            </a:pPr>
            <a:r>
              <a:rPr lang="nl-NL" sz="1400" dirty="0" smtClean="0"/>
              <a:t>Transport zuiveringsslib/afval en hulpstoffen (5%)</a:t>
            </a:r>
          </a:p>
          <a:p>
            <a:pPr>
              <a:spcBef>
                <a:spcPts val="0"/>
              </a:spcBef>
              <a:buFontTx/>
              <a:buChar char="-"/>
            </a:pPr>
            <a:r>
              <a:rPr lang="nl-NL" sz="1400" dirty="0" smtClean="0"/>
              <a:t>Gemotoriseerd onderhoud watersysteem (6%)</a:t>
            </a:r>
          </a:p>
          <a:p>
            <a:pPr>
              <a:spcBef>
                <a:spcPts val="0"/>
              </a:spcBef>
              <a:buFontTx/>
              <a:buChar char="-"/>
            </a:pPr>
            <a:r>
              <a:rPr lang="nl-NL" sz="1400" dirty="0" smtClean="0"/>
              <a:t>Personenvervoer (dienstreizen + woon-werk; 3%)</a:t>
            </a:r>
          </a:p>
          <a:p>
            <a:pPr marL="0" indent="0">
              <a:spcBef>
                <a:spcPts val="0"/>
              </a:spcBef>
              <a:buNone/>
            </a:pPr>
            <a:endParaRPr lang="nl-NL" sz="1400" dirty="0"/>
          </a:p>
        </p:txBody>
      </p:sp>
      <p:sp>
        <p:nvSpPr>
          <p:cNvPr id="5" name="Tijdelijke aanduiding voor dianummer 4"/>
          <p:cNvSpPr>
            <a:spLocks noGrp="1"/>
          </p:cNvSpPr>
          <p:nvPr>
            <p:ph type="sldNum" sz="quarter" idx="12"/>
          </p:nvPr>
        </p:nvSpPr>
        <p:spPr/>
        <p:txBody>
          <a:bodyPr/>
          <a:lstStyle/>
          <a:p>
            <a:r>
              <a:rPr lang="nl-NL" dirty="0" smtClean="0"/>
              <a:t>19</a:t>
            </a:r>
            <a:endParaRPr lang="nl-NL" dirty="0"/>
          </a:p>
        </p:txBody>
      </p:sp>
      <p:pic>
        <p:nvPicPr>
          <p:cNvPr id="7" name="Afbeelding 6"/>
          <p:cNvPicPr>
            <a:picLocks noChangeAspect="1"/>
          </p:cNvPicPr>
          <p:nvPr/>
        </p:nvPicPr>
        <p:blipFill>
          <a:blip r:embed="rId2"/>
          <a:stretch>
            <a:fillRect/>
          </a:stretch>
        </p:blipFill>
        <p:spPr>
          <a:xfrm>
            <a:off x="6172200" y="3463431"/>
            <a:ext cx="5591504" cy="2476049"/>
          </a:xfrm>
          <a:prstGeom prst="rect">
            <a:avLst/>
          </a:prstGeom>
        </p:spPr>
      </p:pic>
    </p:spTree>
    <p:extLst>
      <p:ext uri="{BB962C8B-B14F-4D97-AF65-F5344CB8AC3E}">
        <p14:creationId xmlns:p14="http://schemas.microsoft.com/office/powerpoint/2010/main" val="783550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200" dirty="0" smtClean="0"/>
              <a:t>Inleiding</a:t>
            </a:r>
            <a:endParaRPr lang="nl-NL" dirty="0"/>
          </a:p>
        </p:txBody>
      </p:sp>
      <p:sp>
        <p:nvSpPr>
          <p:cNvPr id="3" name="Tijdelijke aanduiding voor inhoud 2"/>
          <p:cNvSpPr>
            <a:spLocks noGrp="1"/>
          </p:cNvSpPr>
          <p:nvPr>
            <p:ph sz="half" idx="1"/>
          </p:nvPr>
        </p:nvSpPr>
        <p:spPr/>
        <p:txBody>
          <a:bodyPr>
            <a:normAutofit lnSpcReduction="10000"/>
          </a:bodyPr>
          <a:lstStyle/>
          <a:p>
            <a:pPr marL="0" indent="0">
              <a:buNone/>
            </a:pPr>
            <a:r>
              <a:rPr lang="nl-NL" sz="1400" dirty="0"/>
              <a:t>Ieder jaar worden de gevolgen van een veranderend klimaat zichtbaarder. Dit uit zich vooral in extremen, waar de samenleving niet op voorbereid is. Het is een mondiaal thema, wat zowel om een mondiale, nationale als een regionale aanpak vraagt.</a:t>
            </a:r>
          </a:p>
          <a:p>
            <a:pPr marL="0" indent="0">
              <a:buNone/>
            </a:pPr>
            <a:r>
              <a:rPr lang="nl-NL" sz="1400" dirty="0"/>
              <a:t>De nationale doelen en aanpak zijn opgenomen in het Klimaatakkoord van 2020. Het hoofddoel is om de CO2-emissie in 2030 met 49% te reduceren ten opzichte van 1990. Dit doel is in de Europese Green Deal aangescherpt naar 55% in 2030 als opmaat naar een klimaatneutraal continent in 2050.  </a:t>
            </a:r>
          </a:p>
          <a:p>
            <a:pPr marL="0" indent="0">
              <a:buNone/>
            </a:pPr>
            <a:r>
              <a:rPr lang="nl-NL" sz="1400" dirty="0"/>
              <a:t>Waterschap De Dommel onderschrijft het belang van een adequate aanpak, om de verandering van het klimaat te beperken. In het Waterbeheerprogramma 2022-2027 is dit als volgt verwoord.</a:t>
            </a:r>
          </a:p>
          <a:p>
            <a:pPr marL="0" indent="0">
              <a:buNone/>
            </a:pPr>
            <a:r>
              <a:rPr lang="nl-NL" sz="1400" i="1" dirty="0"/>
              <a:t>Het waterschap streeft naar een toekomstbestendige leefomgeving in 2050, daarvoor is een toekomstbestendige waterhuishouding nodig. We hebben als waterschap klimaatmitigatiedoelen vastgesteld. Dit vraagt in de eerste plaats om energiebesparing, naast de energietransitie en de reductie van koolstofdioxide (CO2</a:t>
            </a:r>
            <a:r>
              <a:rPr lang="nl-NL" sz="1400" i="1" dirty="0" smtClean="0"/>
              <a:t>).</a:t>
            </a:r>
            <a:r>
              <a:rPr lang="nl-NL" sz="1400" i="1" dirty="0"/>
              <a:t> We geven zelf het goede voorbeeld: samen met de omgeving streven we naar een </a:t>
            </a:r>
            <a:r>
              <a:rPr lang="nl-NL" sz="1400" i="1" dirty="0" err="1"/>
              <a:t>energieneutrale</a:t>
            </a:r>
            <a:r>
              <a:rPr lang="nl-NL" sz="1400" i="1" dirty="0"/>
              <a:t> bedrijfsvoering en een halvering van de CO2-voetafdruk in 2025. We willen in 2050 alle gebouwen van het gas af hebben en geen broeikasgassen meer uitstoten. </a:t>
            </a:r>
          </a:p>
        </p:txBody>
      </p:sp>
      <p:sp>
        <p:nvSpPr>
          <p:cNvPr id="4" name="Tijdelijke aanduiding voor inhoud 3"/>
          <p:cNvSpPr>
            <a:spLocks noGrp="1"/>
          </p:cNvSpPr>
          <p:nvPr>
            <p:ph sz="half" idx="2"/>
          </p:nvPr>
        </p:nvSpPr>
        <p:spPr/>
        <p:txBody>
          <a:bodyPr>
            <a:normAutofit lnSpcReduction="10000"/>
          </a:bodyPr>
          <a:lstStyle/>
          <a:p>
            <a:pPr marL="0" indent="0">
              <a:buNone/>
            </a:pPr>
            <a:r>
              <a:rPr lang="nl-NL" sz="1400" i="1" dirty="0"/>
              <a:t>Hiermee draagt het waterschap bij aan de energietransitie, de reductie van de emissie aan broeikasgassen en een toekomstbestendige leefomgeving.</a:t>
            </a:r>
          </a:p>
          <a:p>
            <a:pPr marL="0" indent="0">
              <a:buNone/>
            </a:pPr>
            <a:r>
              <a:rPr lang="nl-NL" sz="1400" dirty="0" smtClean="0"/>
              <a:t>Het </a:t>
            </a:r>
            <a:r>
              <a:rPr lang="nl-NL" sz="1400" dirty="0"/>
              <a:t>voorliggende document is een opmaak naar een herijking van de klimaatdoelen en de strategie om deze te realiseren. Aan de hand van </a:t>
            </a:r>
            <a:r>
              <a:rPr lang="nl-NL" sz="1400" dirty="0" smtClean="0"/>
              <a:t>bouwstenen </a:t>
            </a:r>
            <a:r>
              <a:rPr lang="nl-NL" sz="1400" dirty="0"/>
              <a:t>worden de mogelijkheden en eventuele belemmeringen zichtbaar gemaakt, op basis waarvan bestuurlijke kaders kunnen worden vastgesteld op het gebied van de verduurzaming van het energieverbruik en de emissies aan broeikaskassen.</a:t>
            </a:r>
          </a:p>
          <a:p>
            <a:pPr marL="0" indent="0">
              <a:buNone/>
            </a:pPr>
            <a:endParaRPr lang="nl-NL" sz="1400" dirty="0"/>
          </a:p>
        </p:txBody>
      </p:sp>
      <p:sp>
        <p:nvSpPr>
          <p:cNvPr id="5" name="Tijdelijke aanduiding voor dianummer 4"/>
          <p:cNvSpPr>
            <a:spLocks noGrp="1"/>
          </p:cNvSpPr>
          <p:nvPr>
            <p:ph type="sldNum" sz="quarter" idx="12"/>
          </p:nvPr>
        </p:nvSpPr>
        <p:spPr/>
        <p:txBody>
          <a:bodyPr/>
          <a:lstStyle/>
          <a:p>
            <a:fld id="{CEEFB228-DC27-45F8-B28C-16B6DEE03335}" type="slidenum">
              <a:rPr lang="nl-NL" smtClean="0"/>
              <a:t>2</a:t>
            </a:fld>
            <a:endParaRPr lang="nl-NL" dirty="0"/>
          </a:p>
        </p:txBody>
      </p:sp>
    </p:spTree>
    <p:extLst>
      <p:ext uri="{BB962C8B-B14F-4D97-AF65-F5344CB8AC3E}">
        <p14:creationId xmlns:p14="http://schemas.microsoft.com/office/powerpoint/2010/main" val="2251961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smtClean="0"/>
              <a:t>Strategische keuzes klimaat</a:t>
            </a:r>
            <a:endParaRPr lang="nl-NL" sz="3200" dirty="0"/>
          </a:p>
        </p:txBody>
      </p:sp>
      <p:sp>
        <p:nvSpPr>
          <p:cNvPr id="3" name="Tijdelijke aanduiding voor inhoud 2"/>
          <p:cNvSpPr>
            <a:spLocks noGrp="1"/>
          </p:cNvSpPr>
          <p:nvPr>
            <p:ph sz="half" idx="1"/>
          </p:nvPr>
        </p:nvSpPr>
        <p:spPr/>
        <p:txBody>
          <a:bodyPr>
            <a:normAutofit fontScale="92500" lnSpcReduction="10000"/>
          </a:bodyPr>
          <a:lstStyle/>
          <a:p>
            <a:pPr marL="342900" indent="-342900">
              <a:buFont typeface="+mj-lt"/>
              <a:buAutoNum type="arabicPeriod"/>
            </a:pPr>
            <a:r>
              <a:rPr lang="nl-NL" sz="1400" dirty="0" smtClean="0">
                <a:solidFill>
                  <a:srgbClr val="0070C0"/>
                </a:solidFill>
              </a:rPr>
              <a:t>20% reductie per vier jaar als koers naar een </a:t>
            </a:r>
            <a:r>
              <a:rPr lang="nl-NL" sz="1400" dirty="0" err="1" smtClean="0">
                <a:solidFill>
                  <a:srgbClr val="0070C0"/>
                </a:solidFill>
              </a:rPr>
              <a:t>klimaatneutrale</a:t>
            </a:r>
            <a:r>
              <a:rPr lang="nl-NL" sz="1400" dirty="0" smtClean="0">
                <a:solidFill>
                  <a:srgbClr val="0070C0"/>
                </a:solidFill>
              </a:rPr>
              <a:t> bedrijfsvoering in 2050</a:t>
            </a:r>
          </a:p>
          <a:p>
            <a:pPr marL="0" indent="0">
              <a:buNone/>
            </a:pPr>
            <a:r>
              <a:rPr lang="nl-NL" sz="1400" dirty="0" smtClean="0"/>
              <a:t>Om bewustwording en continuïteit voor de reductie aan </a:t>
            </a:r>
            <a:r>
              <a:rPr lang="nl-NL" sz="1400" dirty="0" err="1" smtClean="0"/>
              <a:t>broeikas-gassen</a:t>
            </a:r>
            <a:r>
              <a:rPr lang="nl-NL" sz="1400" dirty="0" smtClean="0"/>
              <a:t> te waarborgen wordt de ambitie voor een klimaatneutrale bedrijfsvoering in 2050 gespecificeerd naar een reductie van circa 20% per periode van vier jaar. Dit vertaalt zich naar zekere en voorwaardelijke maatregelen in de Klimaat- en energie-efficiencyplannen. Daar waar mogelijk wordt de reductie versneld.</a:t>
            </a:r>
            <a:endParaRPr lang="nl-NL" sz="1400" dirty="0"/>
          </a:p>
          <a:p>
            <a:pPr marL="342900" indent="-342900">
              <a:buFont typeface="+mj-lt"/>
              <a:buAutoNum type="arabicPeriod" startAt="2"/>
            </a:pPr>
            <a:r>
              <a:rPr lang="nl-NL" sz="1400" dirty="0" smtClean="0">
                <a:solidFill>
                  <a:srgbClr val="0070C0"/>
                </a:solidFill>
              </a:rPr>
              <a:t>minimaal 95% van de CO2-voetafdruk meetbaar en inzichtelijk, met de opzet van de monitoring vanuit de UvW als basis</a:t>
            </a:r>
            <a:endParaRPr lang="nl-NL" sz="1400" dirty="0">
              <a:solidFill>
                <a:srgbClr val="0070C0"/>
              </a:solidFill>
            </a:endParaRPr>
          </a:p>
          <a:p>
            <a:pPr marL="0" indent="0">
              <a:buNone/>
            </a:pPr>
            <a:r>
              <a:rPr lang="nl-NL" sz="1400" dirty="0" smtClean="0"/>
              <a:t>De CO2-voetafdruk wordt conform de systematiek vanuit de UvW vastgesteld (momenteel in ontwikkeling). De verwachting is dat CH4 en N2O hierin structureel worden meegenomen.</a:t>
            </a:r>
          </a:p>
          <a:p>
            <a:pPr marL="0" indent="0">
              <a:buNone/>
            </a:pPr>
            <a:r>
              <a:rPr lang="nl-NL" sz="1400" dirty="0" smtClean="0"/>
              <a:t>De CO2-emissie van alle aspecten worden beoordeeld en bij voldoende relevantie meegenomen in de monitoring. Het streven daarbij is om minimaal 95% van de CO2-voetafdruk meetbaar en inzichtelijk te maken.</a:t>
            </a:r>
          </a:p>
          <a:p>
            <a:pPr marL="342900" lvl="0" indent="-342900">
              <a:buFont typeface="+mj-lt"/>
              <a:buAutoNum type="arabicPeriod" startAt="3"/>
            </a:pPr>
            <a:r>
              <a:rPr lang="nl-NL" sz="1400" dirty="0">
                <a:solidFill>
                  <a:srgbClr val="0070C0"/>
                </a:solidFill>
              </a:rPr>
              <a:t>Een certificering van de CO2-prestatieladder op niveau 5 in 2030</a:t>
            </a:r>
          </a:p>
          <a:p>
            <a:pPr marL="0" lvl="0" indent="0">
              <a:buNone/>
            </a:pPr>
            <a:r>
              <a:rPr lang="nl-NL" sz="1400" dirty="0">
                <a:solidFill>
                  <a:prstClr val="black"/>
                </a:solidFill>
              </a:rPr>
              <a:t>In 2021 worden we gecertificeerd voor de CO2-prestatieladder op niveau 3 (instapniveau). Wij ontwikkelen ons door tot het maximale niveau van 5 </a:t>
            </a:r>
            <a:r>
              <a:rPr lang="nl-NL" sz="1400" dirty="0"/>
              <a:t>uiterlijk in 2030</a:t>
            </a:r>
            <a:r>
              <a:rPr lang="nl-NL" sz="1400" dirty="0" smtClean="0">
                <a:solidFill>
                  <a:prstClr val="black"/>
                </a:solidFill>
              </a:rPr>
              <a:t>.</a:t>
            </a:r>
            <a:endParaRPr lang="nl-NL" sz="1400" dirty="0">
              <a:solidFill>
                <a:prstClr val="black"/>
              </a:solidFill>
            </a:endParaRPr>
          </a:p>
        </p:txBody>
      </p:sp>
      <p:sp>
        <p:nvSpPr>
          <p:cNvPr id="4" name="Tijdelijke aanduiding voor inhoud 3"/>
          <p:cNvSpPr>
            <a:spLocks noGrp="1"/>
          </p:cNvSpPr>
          <p:nvPr>
            <p:ph sz="half" idx="2"/>
          </p:nvPr>
        </p:nvSpPr>
        <p:spPr/>
        <p:txBody>
          <a:bodyPr>
            <a:normAutofit fontScale="92500" lnSpcReduction="10000"/>
          </a:bodyPr>
          <a:lstStyle/>
          <a:p>
            <a:pPr marL="342900" indent="-342900">
              <a:buFont typeface="+mj-lt"/>
              <a:buAutoNum type="arabicPeriod" startAt="4"/>
            </a:pPr>
            <a:r>
              <a:rPr lang="nl-NL" sz="1400" dirty="0" smtClean="0">
                <a:solidFill>
                  <a:srgbClr val="0070C0"/>
                </a:solidFill>
              </a:rPr>
              <a:t>Ontwikkeling naar een structurele sturing op CO2-reductie bij aanbestedingen</a:t>
            </a:r>
            <a:endParaRPr lang="nl-NL" sz="1400" dirty="0">
              <a:solidFill>
                <a:srgbClr val="0070C0"/>
              </a:solidFill>
            </a:endParaRPr>
          </a:p>
          <a:p>
            <a:pPr marL="0" indent="0">
              <a:buNone/>
            </a:pPr>
            <a:r>
              <a:rPr lang="nl-NL" sz="1400" dirty="0" smtClean="0"/>
              <a:t>Zowel bij het ontwerp als bij de uitvoering kunnen relevante maatregelen doorgevoerd worden om de CO2-impact te reduceren. De komende jaren wordt de systematiek verder ontwikkeld en breder ingezet.</a:t>
            </a:r>
          </a:p>
          <a:p>
            <a:pPr marL="342900" indent="-342900">
              <a:buFont typeface="+mj-lt"/>
              <a:buAutoNum type="arabicPeriod" startAt="5"/>
            </a:pPr>
            <a:r>
              <a:rPr lang="nl-NL" sz="1400" dirty="0" smtClean="0">
                <a:solidFill>
                  <a:srgbClr val="0070C0"/>
                </a:solidFill>
              </a:rPr>
              <a:t>Inzet van eigen groengas voor klimaat en mobiliteit</a:t>
            </a:r>
          </a:p>
          <a:p>
            <a:pPr marL="0" indent="0">
              <a:buNone/>
            </a:pPr>
            <a:r>
              <a:rPr lang="nl-NL" sz="1400" dirty="0"/>
              <a:t>Een fractie van de </a:t>
            </a:r>
            <a:r>
              <a:rPr lang="nl-NL" sz="1400" dirty="0" err="1"/>
              <a:t>GvO’s</a:t>
            </a:r>
            <a:r>
              <a:rPr lang="nl-NL" sz="1400" dirty="0"/>
              <a:t> van onze eigen groengasproductie op </a:t>
            </a:r>
            <a:r>
              <a:rPr lang="nl-NL" sz="1400" dirty="0" err="1"/>
              <a:t>rwzi</a:t>
            </a:r>
            <a:r>
              <a:rPr lang="nl-NL" sz="1400" dirty="0"/>
              <a:t> Tilburg wordt ingezet voor eigen gebruik (verwarming gebouwen en bedrijfswagens op CNG) in plaats van inkoop van groengas van derden.</a:t>
            </a:r>
          </a:p>
          <a:p>
            <a:pPr marL="342900" indent="-342900">
              <a:buFont typeface="+mj-lt"/>
              <a:buAutoNum type="arabicPeriod" startAt="6"/>
            </a:pPr>
            <a:r>
              <a:rPr lang="nl-NL" sz="1400" dirty="0">
                <a:solidFill>
                  <a:srgbClr val="0070C0"/>
                </a:solidFill>
              </a:rPr>
              <a:t>Compenseren van CO2, bijv. door aanplant van bos</a:t>
            </a:r>
          </a:p>
          <a:p>
            <a:pPr marL="0" indent="0">
              <a:buNone/>
            </a:pPr>
            <a:r>
              <a:rPr lang="nl-NL" sz="1400" dirty="0" smtClean="0"/>
              <a:t>De verwachting is dat 100% reductie van emissie van broeikasgassen niet haalbaar zal zijn. Daarom zullen verschillende </a:t>
            </a:r>
            <a:r>
              <a:rPr lang="nl-NL" sz="1400" dirty="0"/>
              <a:t>vormen van compensatie </a:t>
            </a:r>
            <a:r>
              <a:rPr lang="nl-NL" sz="1400" dirty="0" smtClean="0"/>
              <a:t>worden </a:t>
            </a:r>
            <a:r>
              <a:rPr lang="nl-NL" sz="1400" dirty="0"/>
              <a:t>onderzocht (zoals aanplant van bomen, bodemverbeteringsmaatregelen, natte teelten, etc</a:t>
            </a:r>
            <a:r>
              <a:rPr lang="nl-NL" sz="1400" dirty="0" smtClean="0"/>
              <a:t>.)</a:t>
            </a:r>
            <a:endParaRPr lang="nl-NL" sz="1400" dirty="0"/>
          </a:p>
          <a:p>
            <a:pPr marL="0" indent="0">
              <a:buNone/>
            </a:pPr>
            <a:endParaRPr lang="nl-NL" sz="1400" dirty="0"/>
          </a:p>
        </p:txBody>
      </p:sp>
      <p:sp>
        <p:nvSpPr>
          <p:cNvPr id="5" name="Tijdelijke aanduiding voor dianummer 4"/>
          <p:cNvSpPr>
            <a:spLocks noGrp="1"/>
          </p:cNvSpPr>
          <p:nvPr>
            <p:ph type="sldNum" sz="quarter" idx="12"/>
          </p:nvPr>
        </p:nvSpPr>
        <p:spPr/>
        <p:txBody>
          <a:bodyPr/>
          <a:lstStyle/>
          <a:p>
            <a:r>
              <a:rPr lang="nl-NL" dirty="0" smtClean="0"/>
              <a:t>20</a:t>
            </a:r>
            <a:endParaRPr lang="nl-NL" dirty="0"/>
          </a:p>
        </p:txBody>
      </p:sp>
    </p:spTree>
    <p:extLst>
      <p:ext uri="{BB962C8B-B14F-4D97-AF65-F5344CB8AC3E}">
        <p14:creationId xmlns:p14="http://schemas.microsoft.com/office/powerpoint/2010/main" val="3522585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smtClean="0"/>
              <a:t>(Voorstel) </a:t>
            </a:r>
            <a:r>
              <a:rPr lang="nl-NL" sz="3200" dirty="0"/>
              <a:t>Plan van aanpak </a:t>
            </a:r>
            <a:r>
              <a:rPr lang="nl-NL" sz="3200" dirty="0" smtClean="0"/>
              <a:t>Klimaatneutraal</a:t>
            </a:r>
            <a:endParaRPr lang="nl-NL" sz="3200" dirty="0"/>
          </a:p>
        </p:txBody>
      </p:sp>
      <p:sp>
        <p:nvSpPr>
          <p:cNvPr id="3" name="Tijdelijke aanduiding voor inhoud 2"/>
          <p:cNvSpPr>
            <a:spLocks noGrp="1"/>
          </p:cNvSpPr>
          <p:nvPr>
            <p:ph sz="half" idx="1"/>
          </p:nvPr>
        </p:nvSpPr>
        <p:spPr/>
        <p:txBody>
          <a:bodyPr>
            <a:normAutofit/>
          </a:bodyPr>
          <a:lstStyle/>
          <a:p>
            <a:pPr marL="342900" indent="-342900">
              <a:buFont typeface="+mj-lt"/>
              <a:buAutoNum type="arabicPeriod"/>
            </a:pPr>
            <a:r>
              <a:rPr lang="nl-NL" sz="1400" dirty="0"/>
              <a:t>Opstellen Klimaat- en energie-efficiencyplan 2021-2024 (</a:t>
            </a:r>
            <a:r>
              <a:rPr lang="nl-NL" sz="1400" dirty="0" smtClean="0"/>
              <a:t>KEEP)</a:t>
            </a:r>
            <a:r>
              <a:rPr lang="nl-NL" sz="1400" dirty="0" smtClean="0">
                <a:solidFill>
                  <a:srgbClr val="0070C0"/>
                </a:solidFill>
              </a:rPr>
              <a:t> </a:t>
            </a:r>
            <a:r>
              <a:rPr lang="nl-NL" sz="1400" dirty="0" smtClean="0"/>
              <a:t>waarin onder meer de volgende CO2-maatregelen worden opgenomen (2021, in ontwikkeling):</a:t>
            </a:r>
            <a:endParaRPr lang="nl-NL" sz="1400" dirty="0"/>
          </a:p>
          <a:p>
            <a:pPr marL="857250" lvl="1" indent="-400050">
              <a:buFont typeface="+mj-lt"/>
              <a:buAutoNum type="romanLcPeriod"/>
            </a:pPr>
            <a:r>
              <a:rPr lang="nl-NL" sz="1400" dirty="0" smtClean="0"/>
              <a:t>Elektrificeren onderhoud watersysteem;</a:t>
            </a:r>
          </a:p>
          <a:p>
            <a:pPr marL="857250" lvl="1" indent="-400050">
              <a:buFont typeface="+mj-lt"/>
              <a:buAutoNum type="romanLcPeriod"/>
            </a:pPr>
            <a:r>
              <a:rPr lang="nl-NL" sz="1400" dirty="0" smtClean="0"/>
              <a:t>Elektrificeren personenvervoer;</a:t>
            </a:r>
          </a:p>
          <a:p>
            <a:pPr marL="857250" lvl="1" indent="-400050">
              <a:buFont typeface="+mj-lt"/>
              <a:buAutoNum type="romanLcPeriod"/>
            </a:pPr>
            <a:r>
              <a:rPr lang="nl-NL" sz="1400" dirty="0" smtClean="0"/>
              <a:t>Ontwikkeling duurzame hulpstoffen, zoals groene polymeren;</a:t>
            </a:r>
          </a:p>
          <a:p>
            <a:pPr marL="857250" lvl="1" indent="-400050">
              <a:buFont typeface="+mj-lt"/>
              <a:buAutoNum type="romanLcPeriod"/>
            </a:pPr>
            <a:r>
              <a:rPr lang="nl-NL" sz="1400" dirty="0" smtClean="0"/>
              <a:t>Productie en afzet vloeibaar CO2 (wordt gerealiseerd);</a:t>
            </a:r>
          </a:p>
          <a:p>
            <a:pPr marL="857250" lvl="1" indent="-400050">
              <a:buFont typeface="+mj-lt"/>
              <a:buAutoNum type="romanLcPeriod"/>
            </a:pPr>
            <a:r>
              <a:rPr lang="nl-NL" sz="1400" dirty="0" smtClean="0"/>
              <a:t>Optimalisatie warmtevoorziening rwzi Tilburg;</a:t>
            </a:r>
          </a:p>
          <a:p>
            <a:pPr marL="857250" lvl="1" indent="-400050">
              <a:buFont typeface="+mj-lt"/>
              <a:buAutoNum type="romanLcPeriod"/>
            </a:pPr>
            <a:r>
              <a:rPr lang="nl-NL" sz="1400" dirty="0" smtClean="0"/>
              <a:t>Verkenning inzet aquathermie hoofdkantoor (aardgasvrije huisvesting).</a:t>
            </a:r>
          </a:p>
          <a:p>
            <a:pPr marL="342900" indent="-342900">
              <a:buFont typeface="+mj-lt"/>
              <a:buAutoNum type="arabicPeriod"/>
            </a:pPr>
            <a:r>
              <a:rPr lang="nl-NL" sz="1400" dirty="0" smtClean="0"/>
              <a:t>Certificeren voor de CO2-prestatieladder niveau 3 (2021; in ontwikkeling) met doorontwikkeling naar niveau 5 (2030)</a:t>
            </a:r>
            <a:endParaRPr lang="nl-NL" sz="1400" dirty="0"/>
          </a:p>
          <a:p>
            <a:pPr marL="342900" indent="-342900">
              <a:buFont typeface="+mj-lt"/>
              <a:buAutoNum type="arabicPeriod"/>
            </a:pPr>
            <a:r>
              <a:rPr lang="nl-NL" sz="1400" dirty="0" smtClean="0"/>
              <a:t>Interne en externe communicatie over onze ambities, onze CO2-voetafdruk en onze aanpak (2021, </a:t>
            </a:r>
            <a:r>
              <a:rPr lang="nl-NL" sz="1400" dirty="0"/>
              <a:t>in </a:t>
            </a:r>
            <a:r>
              <a:rPr lang="nl-NL" sz="1400" dirty="0" smtClean="0"/>
              <a:t>ontwikkeling)</a:t>
            </a:r>
          </a:p>
          <a:p>
            <a:pPr marL="342900" indent="-342900">
              <a:buFont typeface="+mj-lt"/>
              <a:buAutoNum type="arabicPeriod"/>
            </a:pPr>
            <a:r>
              <a:rPr lang="nl-NL" sz="1400" dirty="0" smtClean="0"/>
              <a:t>Verder ontwikkelen en implementatie van CO2-beprijzing/MKI bij aanbestedingen (2025)</a:t>
            </a:r>
          </a:p>
          <a:p>
            <a:pPr marL="0" indent="0">
              <a:buNone/>
            </a:pPr>
            <a:endParaRPr lang="nl-NL" sz="1400" dirty="0"/>
          </a:p>
        </p:txBody>
      </p:sp>
      <p:sp>
        <p:nvSpPr>
          <p:cNvPr id="4" name="Tijdelijke aanduiding voor inhoud 3"/>
          <p:cNvSpPr>
            <a:spLocks noGrp="1"/>
          </p:cNvSpPr>
          <p:nvPr>
            <p:ph sz="half" idx="2"/>
          </p:nvPr>
        </p:nvSpPr>
        <p:spPr/>
        <p:txBody>
          <a:bodyPr>
            <a:normAutofit/>
          </a:bodyPr>
          <a:lstStyle/>
          <a:p>
            <a:pPr marL="342900" indent="-342900">
              <a:buFont typeface="+mj-lt"/>
              <a:buAutoNum type="arabicPeriod" startAt="5"/>
            </a:pPr>
            <a:r>
              <a:rPr lang="nl-NL" sz="1400" dirty="0" smtClean="0"/>
              <a:t>Kwantificeren </a:t>
            </a:r>
            <a:r>
              <a:rPr lang="nl-NL" sz="1400" dirty="0"/>
              <a:t>van de indirecte CO2-emissies bij realisatie (o.a. inzet van grondstoffen), plus eventuele uitbreiding van de CO2-monitoring (2022</a:t>
            </a:r>
            <a:r>
              <a:rPr lang="nl-NL" sz="1400" dirty="0" smtClean="0"/>
              <a:t>)</a:t>
            </a:r>
          </a:p>
          <a:p>
            <a:pPr marL="342900" indent="-342900">
              <a:buFont typeface="+mj-lt"/>
              <a:buAutoNum type="arabicPeriod" startAt="5"/>
            </a:pPr>
            <a:r>
              <a:rPr lang="nl-NL" sz="1400" dirty="0" smtClean="0"/>
              <a:t>Uitvoeren van onderzoek naar compensatiemaatregelen (2021, in ontwikkeling)</a:t>
            </a:r>
            <a:endParaRPr lang="nl-NL" sz="1400" dirty="0"/>
          </a:p>
        </p:txBody>
      </p:sp>
      <p:sp>
        <p:nvSpPr>
          <p:cNvPr id="5" name="Tijdelijke aanduiding voor dianummer 4"/>
          <p:cNvSpPr>
            <a:spLocks noGrp="1"/>
          </p:cNvSpPr>
          <p:nvPr>
            <p:ph type="sldNum" sz="quarter" idx="12"/>
          </p:nvPr>
        </p:nvSpPr>
        <p:spPr/>
        <p:txBody>
          <a:bodyPr/>
          <a:lstStyle/>
          <a:p>
            <a:r>
              <a:rPr lang="nl-NL" dirty="0" smtClean="0"/>
              <a:t>21</a:t>
            </a:r>
            <a:endParaRPr lang="nl-NL" dirty="0"/>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6084" y="3048001"/>
            <a:ext cx="4209138" cy="2970512"/>
          </a:xfrm>
          <a:prstGeom prst="rect">
            <a:avLst/>
          </a:prstGeom>
        </p:spPr>
      </p:pic>
    </p:spTree>
    <p:extLst>
      <p:ext uri="{BB962C8B-B14F-4D97-AF65-F5344CB8AC3E}">
        <p14:creationId xmlns:p14="http://schemas.microsoft.com/office/powerpoint/2010/main" val="599402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smtClean="0"/>
              <a:t>Financiële middelen</a:t>
            </a:r>
            <a:endParaRPr lang="nl-NL" sz="3200" dirty="0"/>
          </a:p>
        </p:txBody>
      </p:sp>
      <p:sp>
        <p:nvSpPr>
          <p:cNvPr id="3" name="Tijdelijke aanduiding voor inhoud 2"/>
          <p:cNvSpPr>
            <a:spLocks noGrp="1"/>
          </p:cNvSpPr>
          <p:nvPr>
            <p:ph sz="half" idx="1"/>
          </p:nvPr>
        </p:nvSpPr>
        <p:spPr/>
        <p:txBody>
          <a:bodyPr>
            <a:normAutofit/>
          </a:bodyPr>
          <a:lstStyle/>
          <a:p>
            <a:pPr>
              <a:buFont typeface="Wingdings" panose="05000000000000000000" pitchFamily="2" charset="2"/>
              <a:buChar char="§"/>
            </a:pPr>
            <a:r>
              <a:rPr lang="nl-NL" sz="1400" dirty="0" smtClean="0"/>
              <a:t>Op dit moment is niet aan te geven welke maatregelen noodzakelijk zijn voor realisatie van de doelstelling klimaatneutraal in 2050.</a:t>
            </a:r>
          </a:p>
          <a:p>
            <a:pPr>
              <a:buFont typeface="Wingdings" panose="05000000000000000000" pitchFamily="2" charset="2"/>
              <a:buChar char="§"/>
            </a:pPr>
            <a:r>
              <a:rPr lang="nl-NL" sz="1400" dirty="0" smtClean="0"/>
              <a:t>Concrete maatregelen voor reductie van CO2-emissie zullen alleen worden gedaan bij </a:t>
            </a:r>
            <a:r>
              <a:rPr lang="nl-NL" sz="1400" dirty="0"/>
              <a:t>een verantwoorde investering</a:t>
            </a:r>
            <a:r>
              <a:rPr lang="nl-NL" sz="1400" dirty="0" smtClean="0"/>
              <a:t>.</a:t>
            </a:r>
          </a:p>
          <a:p>
            <a:pPr>
              <a:buFont typeface="Wingdings" panose="05000000000000000000" pitchFamily="2" charset="2"/>
              <a:buChar char="§"/>
            </a:pPr>
            <a:r>
              <a:rPr lang="nl-NL" sz="1400" dirty="0" smtClean="0"/>
              <a:t>Een verantwoorde maatregel wordt bepaald aan de hand van </a:t>
            </a:r>
            <a:r>
              <a:rPr lang="nl-NL" sz="1400" dirty="0" smtClean="0"/>
              <a:t>interne CO2-beprijzing. De </a:t>
            </a:r>
            <a:r>
              <a:rPr lang="nl-NL" sz="1400" dirty="0" err="1" smtClean="0"/>
              <a:t>toetswaarde</a:t>
            </a:r>
            <a:r>
              <a:rPr lang="nl-NL" sz="1400" dirty="0" smtClean="0"/>
              <a:t> wordt jaarlijks vastgesteld </a:t>
            </a:r>
            <a:r>
              <a:rPr lang="nl-NL" sz="1400" dirty="0" smtClean="0"/>
              <a:t>met de voorjaarsnota.</a:t>
            </a:r>
            <a:endParaRPr lang="nl-NL" sz="1400" dirty="0" smtClean="0"/>
          </a:p>
          <a:p>
            <a:pPr>
              <a:buFont typeface="Wingdings" panose="05000000000000000000" pitchFamily="2" charset="2"/>
              <a:buChar char="§"/>
            </a:pPr>
            <a:r>
              <a:rPr lang="nl-NL" sz="1400" dirty="0" smtClean="0"/>
              <a:t>Voor </a:t>
            </a:r>
            <a:r>
              <a:rPr lang="nl-NL" sz="1400" dirty="0" smtClean="0"/>
              <a:t>de reductie van de klimaatvoetafdruk is het reëel om aan te nemen dat de </a:t>
            </a:r>
            <a:r>
              <a:rPr lang="nl-NL" sz="1400" i="1" dirty="0" smtClean="0"/>
              <a:t>80:20 regel </a:t>
            </a:r>
            <a:r>
              <a:rPr lang="nl-NL" sz="1400" dirty="0" smtClean="0"/>
              <a:t>van toepassing is wat inhoudt dat de eerste 80% van de opgave met 20% van de kosten gerealiseerd kan worden.</a:t>
            </a:r>
          </a:p>
          <a:p>
            <a:pPr>
              <a:buFont typeface="Wingdings" panose="05000000000000000000" pitchFamily="2" charset="2"/>
              <a:buChar char="§"/>
            </a:pPr>
            <a:r>
              <a:rPr lang="nl-NL" sz="1400" dirty="0" smtClean="0"/>
              <a:t>Voorstellen voor maatregelen zullen separaat aan het bestuur worden voorgelegd.</a:t>
            </a:r>
            <a:endParaRPr lang="nl-NL" sz="1600" dirty="0"/>
          </a:p>
          <a:p>
            <a:pPr marL="0" indent="0">
              <a:buNone/>
            </a:pPr>
            <a:endParaRPr lang="nl-NL" sz="1400" dirty="0"/>
          </a:p>
        </p:txBody>
      </p:sp>
      <p:sp>
        <p:nvSpPr>
          <p:cNvPr id="5" name="Tijdelijke aanduiding voor dianummer 4"/>
          <p:cNvSpPr>
            <a:spLocks noGrp="1"/>
          </p:cNvSpPr>
          <p:nvPr>
            <p:ph type="sldNum" sz="quarter" idx="12"/>
          </p:nvPr>
        </p:nvSpPr>
        <p:spPr/>
        <p:txBody>
          <a:bodyPr/>
          <a:lstStyle/>
          <a:p>
            <a:r>
              <a:rPr lang="nl-NL" dirty="0" smtClean="0"/>
              <a:t>22</a:t>
            </a:r>
            <a:endParaRPr lang="nl-NL" dirty="0"/>
          </a:p>
        </p:txBody>
      </p:sp>
    </p:spTree>
    <p:extLst>
      <p:ext uri="{BB962C8B-B14F-4D97-AF65-F5344CB8AC3E}">
        <p14:creationId xmlns:p14="http://schemas.microsoft.com/office/powerpoint/2010/main" val="2769467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r>
              <a:rPr lang="nl-NL" dirty="0" smtClean="0"/>
              <a:t>23</a:t>
            </a:r>
            <a:endParaRPr lang="nl-NL" dirty="0"/>
          </a:p>
        </p:txBody>
      </p:sp>
      <p:pic>
        <p:nvPicPr>
          <p:cNvPr id="3" name="Afbeelding 2"/>
          <p:cNvPicPr>
            <a:picLocks noChangeAspect="1"/>
          </p:cNvPicPr>
          <p:nvPr/>
        </p:nvPicPr>
        <p:blipFill>
          <a:blip r:embed="rId2"/>
          <a:stretch>
            <a:fillRect/>
          </a:stretch>
        </p:blipFill>
        <p:spPr>
          <a:xfrm>
            <a:off x="1454971" y="82378"/>
            <a:ext cx="9424123" cy="6639097"/>
          </a:xfrm>
          <a:prstGeom prst="rect">
            <a:avLst/>
          </a:prstGeom>
        </p:spPr>
      </p:pic>
    </p:spTree>
    <p:extLst>
      <p:ext uri="{BB962C8B-B14F-4D97-AF65-F5344CB8AC3E}">
        <p14:creationId xmlns:p14="http://schemas.microsoft.com/office/powerpoint/2010/main" val="655287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200" dirty="0" smtClean="0"/>
              <a:t>Opbouw</a:t>
            </a:r>
            <a:endParaRPr lang="nl-NL" dirty="0"/>
          </a:p>
        </p:txBody>
      </p:sp>
      <p:sp>
        <p:nvSpPr>
          <p:cNvPr id="3" name="Tijdelijke aanduiding voor inhoud 2"/>
          <p:cNvSpPr>
            <a:spLocks noGrp="1"/>
          </p:cNvSpPr>
          <p:nvPr>
            <p:ph sz="half" idx="1"/>
          </p:nvPr>
        </p:nvSpPr>
        <p:spPr/>
        <p:txBody>
          <a:bodyPr>
            <a:normAutofit lnSpcReduction="10000"/>
          </a:bodyPr>
          <a:lstStyle/>
          <a:p>
            <a:pPr marL="0" indent="0">
              <a:buNone/>
            </a:pPr>
            <a:r>
              <a:rPr lang="nl-NL" sz="1400" i="1" u="sng" dirty="0" smtClean="0"/>
              <a:t>Energie</a:t>
            </a:r>
            <a:endParaRPr lang="nl-NL" sz="1400" i="1" u="sng" dirty="0"/>
          </a:p>
          <a:p>
            <a:pPr marL="0" indent="0">
              <a:buNone/>
            </a:pPr>
            <a:r>
              <a:rPr lang="nl-NL" sz="1400" dirty="0"/>
              <a:t>Aan de hand van bouwstenen worden de mogelijkheden voor een </a:t>
            </a:r>
            <a:r>
              <a:rPr lang="nl-NL" sz="1400" dirty="0" err="1"/>
              <a:t>energieneutrale</a:t>
            </a:r>
            <a:r>
              <a:rPr lang="nl-NL" sz="1400" dirty="0"/>
              <a:t> bedrijfsvoering inzichtelijk gemaakt. Daarbij is de basis de optimalisatie van de biogas-/groengasproductie op de </a:t>
            </a:r>
            <a:r>
              <a:rPr lang="nl-NL" sz="1400" dirty="0" err="1"/>
              <a:t>rwzi</a:t>
            </a:r>
            <a:r>
              <a:rPr lang="nl-NL" sz="1400" dirty="0"/>
              <a:t> Tilburg. Nadat de benodigde restopgave is weergegeven, worden de mogelijkheden geschetst om deze in te vullen met zon- wind- en/of </a:t>
            </a:r>
            <a:r>
              <a:rPr lang="nl-NL" sz="1400" dirty="0" err="1"/>
              <a:t>aquathermieprojecten</a:t>
            </a:r>
            <a:r>
              <a:rPr lang="nl-NL" sz="1400" dirty="0"/>
              <a:t>.</a:t>
            </a:r>
          </a:p>
          <a:p>
            <a:pPr marL="0" indent="0">
              <a:buNone/>
            </a:pPr>
            <a:r>
              <a:rPr lang="nl-NL" sz="1400" dirty="0"/>
              <a:t>De </a:t>
            </a:r>
            <a:r>
              <a:rPr lang="nl-NL" sz="1400" dirty="0" smtClean="0"/>
              <a:t>bouwstenen </a:t>
            </a:r>
            <a:r>
              <a:rPr lang="nl-NL" sz="1400" dirty="0"/>
              <a:t>vormen de basis van een voorgenomen </a:t>
            </a:r>
            <a:r>
              <a:rPr lang="nl-NL" sz="1400" dirty="0" smtClean="0"/>
              <a:t>strategie, waaraan bestuurlijke keuzes ten grondslag liggen.</a:t>
            </a:r>
            <a:endParaRPr lang="nl-NL" sz="1400" dirty="0"/>
          </a:p>
          <a:p>
            <a:pPr marL="0" indent="0">
              <a:buNone/>
            </a:pPr>
            <a:r>
              <a:rPr lang="nl-NL" sz="1400" i="1" u="sng" dirty="0"/>
              <a:t>Klimaat</a:t>
            </a:r>
          </a:p>
          <a:p>
            <a:pPr marL="0" indent="0">
              <a:buNone/>
            </a:pPr>
            <a:r>
              <a:rPr lang="nl-NL" sz="1400" dirty="0"/>
              <a:t>Het onderdeel klimaat geeft inzicht in de relevante onderdelen die bepalend zijn voor de emissies aan broeikasgassen. Met dit inzicht worden voorgesorteerd op maatregelen om tot een sterke reductie te komen. Hierbij vindt een beschouwing plaats van de situatie, welke wordt door vertaald naar relevante kansen en belemmeringen. Deze komen vervolgens weer tot uiting in strategie, waaraan bestuurlijke keuzes ten grondslag liggen. </a:t>
            </a:r>
          </a:p>
          <a:p>
            <a:pPr marL="0" indent="0">
              <a:buNone/>
            </a:pPr>
            <a:r>
              <a:rPr lang="nl-NL" sz="1400" dirty="0"/>
              <a:t>Aan de hand van de gemaakte keuzes kan het beleidskader van Energie en klimaat aangevuld en vastgesteld worden</a:t>
            </a:r>
            <a:r>
              <a:rPr lang="nl-NL" sz="1400" dirty="0" smtClean="0"/>
              <a:t>.</a:t>
            </a:r>
            <a:endParaRPr lang="nl-NL" sz="1400" dirty="0"/>
          </a:p>
        </p:txBody>
      </p:sp>
      <p:sp>
        <p:nvSpPr>
          <p:cNvPr id="5" name="Tijdelijke aanduiding voor dianummer 4"/>
          <p:cNvSpPr>
            <a:spLocks noGrp="1"/>
          </p:cNvSpPr>
          <p:nvPr>
            <p:ph type="sldNum" sz="quarter" idx="12"/>
          </p:nvPr>
        </p:nvSpPr>
        <p:spPr/>
        <p:txBody>
          <a:bodyPr/>
          <a:lstStyle/>
          <a:p>
            <a:fld id="{CEEFB228-DC27-45F8-B28C-16B6DEE03335}" type="slidenum">
              <a:rPr lang="nl-NL" smtClean="0"/>
              <a:t>3</a:t>
            </a:fld>
            <a:endParaRPr lang="nl-NL" dirty="0"/>
          </a:p>
        </p:txBody>
      </p:sp>
      <p:pic>
        <p:nvPicPr>
          <p:cNvPr id="6" name="Afbeelding 5"/>
          <p:cNvPicPr>
            <a:picLocks noChangeAspect="1"/>
          </p:cNvPicPr>
          <p:nvPr/>
        </p:nvPicPr>
        <p:blipFill rotWithShape="1">
          <a:blip r:embed="rId2" cstate="print">
            <a:extLst>
              <a:ext uri="{28A0092B-C50C-407E-A947-70E740481C1C}">
                <a14:useLocalDpi xmlns:a14="http://schemas.microsoft.com/office/drawing/2010/main" val="0"/>
              </a:ext>
            </a:extLst>
          </a:blip>
          <a:srcRect b="19390"/>
          <a:stretch/>
        </p:blipFill>
        <p:spPr>
          <a:xfrm>
            <a:off x="6172200" y="3047804"/>
            <a:ext cx="4780668" cy="2890263"/>
          </a:xfrm>
          <a:prstGeom prst="rect">
            <a:avLst/>
          </a:prstGeom>
        </p:spPr>
      </p:pic>
    </p:spTree>
    <p:extLst>
      <p:ext uri="{BB962C8B-B14F-4D97-AF65-F5344CB8AC3E}">
        <p14:creationId xmlns:p14="http://schemas.microsoft.com/office/powerpoint/2010/main" val="331538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smtClean="0"/>
              <a:t>Definities / afkortingen</a:t>
            </a:r>
            <a:endParaRPr lang="nl-NL" sz="3200" dirty="0"/>
          </a:p>
        </p:txBody>
      </p:sp>
      <p:sp>
        <p:nvSpPr>
          <p:cNvPr id="3" name="Tijdelijke aanduiding voor inhoud 2"/>
          <p:cNvSpPr>
            <a:spLocks noGrp="1"/>
          </p:cNvSpPr>
          <p:nvPr>
            <p:ph sz="half" idx="1"/>
          </p:nvPr>
        </p:nvSpPr>
        <p:spPr/>
        <p:txBody>
          <a:bodyPr>
            <a:normAutofit/>
          </a:bodyPr>
          <a:lstStyle/>
          <a:p>
            <a:pPr marL="0" indent="0">
              <a:spcBef>
                <a:spcPts val="0"/>
              </a:spcBef>
              <a:buNone/>
            </a:pPr>
            <a:r>
              <a:rPr lang="nl-NL" sz="1400" u="sng" dirty="0">
                <a:solidFill>
                  <a:srgbClr val="0070C0"/>
                </a:solidFill>
              </a:rPr>
              <a:t>Energieneutraal</a:t>
            </a:r>
          </a:p>
          <a:p>
            <a:pPr marL="0" indent="0">
              <a:spcBef>
                <a:spcPts val="0"/>
              </a:spcBef>
              <a:buNone/>
            </a:pPr>
            <a:r>
              <a:rPr lang="nl-NL" sz="1400" dirty="0"/>
              <a:t>De organisatie is energieneutraal als het energieverbruik voor de bedrijfsvoering gelijk is aan de opwek van hernieuwbare energie van eigen assets (inclusief projecten van lokale energiecoöperaties) e/o vanuit hernieuwbare energieparken buiten de eigen assets met een gedeeltelijk eigenaarschap. (definitie UvW</a:t>
            </a:r>
            <a:r>
              <a:rPr lang="nl-NL" sz="1400" dirty="0" smtClean="0"/>
              <a:t>)</a:t>
            </a:r>
          </a:p>
          <a:p>
            <a:pPr marL="0" indent="0">
              <a:spcBef>
                <a:spcPts val="0"/>
              </a:spcBef>
              <a:buNone/>
            </a:pPr>
            <a:endParaRPr lang="nl-NL" sz="1400" dirty="0"/>
          </a:p>
          <a:p>
            <a:pPr marL="0" indent="0">
              <a:spcBef>
                <a:spcPts val="0"/>
              </a:spcBef>
              <a:buNone/>
            </a:pPr>
            <a:r>
              <a:rPr lang="nl-NL" sz="1400" u="sng" dirty="0">
                <a:solidFill>
                  <a:srgbClr val="0070C0"/>
                </a:solidFill>
              </a:rPr>
              <a:t>Klimaatneutraal</a:t>
            </a:r>
          </a:p>
          <a:p>
            <a:pPr marL="0" indent="0">
              <a:spcBef>
                <a:spcPts val="0"/>
              </a:spcBef>
              <a:buNone/>
            </a:pPr>
            <a:r>
              <a:rPr lang="nl-NL" sz="1400" dirty="0"/>
              <a:t>De organisatie is klimaatneutraal als de bedrijfsvoering en het beheer van het watersysteem niet leiden tot een toename van de broeikasgassen in de atmosfeer</a:t>
            </a:r>
            <a:r>
              <a:rPr lang="nl-NL" sz="1400" dirty="0" smtClean="0"/>
              <a:t>.</a:t>
            </a:r>
          </a:p>
          <a:p>
            <a:pPr marL="0" indent="0">
              <a:spcBef>
                <a:spcPts val="0"/>
              </a:spcBef>
              <a:buNone/>
            </a:pPr>
            <a:endParaRPr lang="nl-NL" sz="1400" dirty="0"/>
          </a:p>
          <a:p>
            <a:pPr marL="0" indent="0">
              <a:spcBef>
                <a:spcPts val="0"/>
              </a:spcBef>
              <a:buNone/>
            </a:pPr>
            <a:r>
              <a:rPr lang="nl-NL" sz="1400" u="sng" dirty="0">
                <a:solidFill>
                  <a:srgbClr val="0070C0"/>
                </a:solidFill>
              </a:rPr>
              <a:t>Energie-eenheid </a:t>
            </a:r>
            <a:r>
              <a:rPr lang="nl-NL" sz="1400" u="sng" dirty="0" err="1">
                <a:solidFill>
                  <a:srgbClr val="0070C0"/>
                </a:solidFill>
              </a:rPr>
              <a:t>GJp</a:t>
            </a:r>
            <a:endParaRPr lang="nl-NL" sz="1400" u="sng" dirty="0">
              <a:solidFill>
                <a:srgbClr val="0070C0"/>
              </a:solidFill>
            </a:endParaRPr>
          </a:p>
          <a:p>
            <a:pPr marL="0" indent="0">
              <a:spcBef>
                <a:spcPts val="0"/>
              </a:spcBef>
              <a:buNone/>
            </a:pPr>
            <a:r>
              <a:rPr lang="nl-NL" sz="1400" dirty="0"/>
              <a:t>De verschillende energiestromen worden uitgedrukt in Joules. Daarbij wordt het energieverbruik omgerekend naar de primaire energie-inhoud, waarbij ook het verlies in de productie-installatie wordt meegenomen (1 kWh = 0,009 GJ; 1 Nm3 aardgas = 0,03165 GJ; 1 Nm3 biogas = 0,0233 GJ; 1 GJ warmte = 1,1 </a:t>
            </a:r>
            <a:r>
              <a:rPr lang="nl-NL" sz="1400" dirty="0" err="1"/>
              <a:t>GJp</a:t>
            </a:r>
            <a:r>
              <a:rPr lang="nl-NL" sz="1400" dirty="0"/>
              <a:t> warmte).</a:t>
            </a:r>
          </a:p>
          <a:p>
            <a:pPr marL="0" indent="0">
              <a:buNone/>
            </a:pPr>
            <a:endParaRPr lang="nl-NL" sz="1400" dirty="0"/>
          </a:p>
        </p:txBody>
      </p:sp>
      <p:sp>
        <p:nvSpPr>
          <p:cNvPr id="4" name="Tijdelijke aanduiding voor inhoud 3"/>
          <p:cNvSpPr>
            <a:spLocks noGrp="1"/>
          </p:cNvSpPr>
          <p:nvPr>
            <p:ph sz="half" idx="2"/>
          </p:nvPr>
        </p:nvSpPr>
        <p:spPr/>
        <p:txBody>
          <a:bodyPr>
            <a:noAutofit/>
          </a:bodyPr>
          <a:lstStyle/>
          <a:p>
            <a:pPr marL="0" indent="0">
              <a:spcBef>
                <a:spcPts val="0"/>
              </a:spcBef>
              <a:buNone/>
            </a:pPr>
            <a:r>
              <a:rPr lang="nl-NL" sz="1400" u="sng" dirty="0" smtClean="0">
                <a:solidFill>
                  <a:srgbClr val="0070C0"/>
                </a:solidFill>
              </a:rPr>
              <a:t>Broeikasgassen</a:t>
            </a:r>
          </a:p>
          <a:p>
            <a:pPr marL="0" indent="0">
              <a:spcBef>
                <a:spcPts val="0"/>
              </a:spcBef>
              <a:buNone/>
            </a:pPr>
            <a:r>
              <a:rPr lang="nl-NL" sz="1400" dirty="0" smtClean="0"/>
              <a:t>De relevante broeikasgassen voor het waterschap zijn CO2 uit fossiele brandstoffen, methaan en lachgas uit de afvalwaterketen en methaan uit watersysteem.</a:t>
            </a:r>
          </a:p>
          <a:p>
            <a:pPr marL="0" indent="0">
              <a:spcBef>
                <a:spcPts val="0"/>
              </a:spcBef>
              <a:buNone/>
            </a:pPr>
            <a:r>
              <a:rPr lang="nl-NL" sz="1400" dirty="0" smtClean="0"/>
              <a:t>De broeikasgassen worden gezamenlijk uitgedrukt in ton CO2-equevalenten, waarbij lachgas en methaan met een omrekeningsfactor wordt vertaald naar CO2.</a:t>
            </a:r>
          </a:p>
          <a:p>
            <a:pPr marL="0" indent="0">
              <a:spcBef>
                <a:spcPts val="0"/>
              </a:spcBef>
              <a:buNone/>
            </a:pPr>
            <a:endParaRPr lang="nl-NL" sz="1400" dirty="0" smtClean="0"/>
          </a:p>
          <a:p>
            <a:pPr marL="0" indent="0">
              <a:spcBef>
                <a:spcPts val="0"/>
              </a:spcBef>
              <a:buNone/>
            </a:pPr>
            <a:r>
              <a:rPr lang="nl-NL" sz="1400" u="sng" dirty="0" err="1" smtClean="0">
                <a:solidFill>
                  <a:srgbClr val="0070C0"/>
                </a:solidFill>
              </a:rPr>
              <a:t>GvO’s</a:t>
            </a:r>
            <a:endParaRPr lang="nl-NL" sz="1400" u="sng" dirty="0" smtClean="0">
              <a:solidFill>
                <a:srgbClr val="0070C0"/>
              </a:solidFill>
            </a:endParaRPr>
          </a:p>
          <a:p>
            <a:pPr marL="0" indent="0">
              <a:spcBef>
                <a:spcPts val="0"/>
              </a:spcBef>
              <a:buNone/>
            </a:pPr>
            <a:r>
              <a:rPr lang="nl-NL" sz="1400" dirty="0" err="1" smtClean="0"/>
              <a:t>GvO’s</a:t>
            </a:r>
            <a:r>
              <a:rPr lang="nl-NL" sz="1400" dirty="0" smtClean="0"/>
              <a:t> staat voor garantie van oorsprong. De oorsprong van duurzame elektriciteit en duurzaam gas is vastgelegd in een certificaat. Deze certificaten zijn bepalend voor de waarborging van de inzet van duurzame energie.</a:t>
            </a:r>
          </a:p>
          <a:p>
            <a:pPr marL="0" indent="0">
              <a:spcBef>
                <a:spcPts val="0"/>
              </a:spcBef>
              <a:buNone/>
            </a:pPr>
            <a:endParaRPr lang="nl-NL" sz="1400" dirty="0" smtClean="0"/>
          </a:p>
          <a:p>
            <a:pPr marL="0" indent="0">
              <a:spcBef>
                <a:spcPts val="0"/>
              </a:spcBef>
              <a:buNone/>
            </a:pPr>
            <a:r>
              <a:rPr lang="nl-NL" sz="1400" u="sng" dirty="0">
                <a:solidFill>
                  <a:srgbClr val="0070C0"/>
                </a:solidFill>
              </a:rPr>
              <a:t>CO2-voetafdruk</a:t>
            </a:r>
          </a:p>
          <a:p>
            <a:pPr marL="0" indent="0">
              <a:spcBef>
                <a:spcPts val="0"/>
              </a:spcBef>
              <a:buNone/>
            </a:pPr>
            <a:r>
              <a:rPr lang="nl-NL" sz="1400" dirty="0" smtClean="0"/>
              <a:t>In deze strategie wordt hier de directe- en indirecte emissies aan </a:t>
            </a:r>
            <a:r>
              <a:rPr lang="nl-NL" sz="1400" dirty="0" err="1" smtClean="0"/>
              <a:t>langcyclisch</a:t>
            </a:r>
            <a:r>
              <a:rPr lang="nl-NL" sz="1400" dirty="0" smtClean="0"/>
              <a:t> CO2 + de gecontroleerde spui aan methaan (noodspui in verband met veiligheid) bedoeld.</a:t>
            </a:r>
          </a:p>
          <a:p>
            <a:pPr marL="0" indent="0">
              <a:spcBef>
                <a:spcPts val="0"/>
              </a:spcBef>
              <a:buNone/>
            </a:pPr>
            <a:endParaRPr lang="nl-NL" sz="1400" dirty="0" smtClean="0"/>
          </a:p>
          <a:p>
            <a:pPr marL="0" indent="0">
              <a:lnSpc>
                <a:spcPct val="100000"/>
              </a:lnSpc>
              <a:spcBef>
                <a:spcPts val="0"/>
              </a:spcBef>
              <a:buNone/>
            </a:pPr>
            <a:r>
              <a:rPr lang="nl-NL" sz="1400" u="sng" dirty="0">
                <a:solidFill>
                  <a:srgbClr val="0070C0"/>
                </a:solidFill>
              </a:rPr>
              <a:t>Klimaatvoetafdruk </a:t>
            </a:r>
          </a:p>
          <a:p>
            <a:pPr marL="0" indent="0">
              <a:spcBef>
                <a:spcPts val="0"/>
              </a:spcBef>
              <a:buNone/>
            </a:pPr>
            <a:r>
              <a:rPr lang="nl-NL" sz="1400" dirty="0" smtClean="0"/>
              <a:t>In </a:t>
            </a:r>
            <a:r>
              <a:rPr lang="nl-NL" sz="1400" dirty="0"/>
              <a:t>deze strategie wordt hier de directe- en indirecte emissies aan </a:t>
            </a:r>
            <a:r>
              <a:rPr lang="nl-NL" sz="1400" dirty="0" smtClean="0"/>
              <a:t>broeikasgassen (</a:t>
            </a:r>
            <a:r>
              <a:rPr lang="nl-NL" sz="1400" dirty="0" err="1" smtClean="0"/>
              <a:t>langcyclisch</a:t>
            </a:r>
            <a:r>
              <a:rPr lang="nl-NL" sz="1400" dirty="0" smtClean="0"/>
              <a:t> CO2 plus methaan en lachgas) bedoeld.</a:t>
            </a:r>
            <a:endParaRPr lang="nl-NL" sz="1400" dirty="0"/>
          </a:p>
        </p:txBody>
      </p:sp>
      <p:sp>
        <p:nvSpPr>
          <p:cNvPr id="5" name="Tijdelijke aanduiding voor dianummer 4"/>
          <p:cNvSpPr>
            <a:spLocks noGrp="1"/>
          </p:cNvSpPr>
          <p:nvPr>
            <p:ph type="sldNum" sz="quarter" idx="12"/>
          </p:nvPr>
        </p:nvSpPr>
        <p:spPr/>
        <p:txBody>
          <a:bodyPr/>
          <a:lstStyle/>
          <a:p>
            <a:fld id="{CEEFB228-DC27-45F8-B28C-16B6DEE03335}" type="slidenum">
              <a:rPr lang="nl-NL" smtClean="0"/>
              <a:t>4</a:t>
            </a:fld>
            <a:endParaRPr lang="nl-NL" dirty="0"/>
          </a:p>
        </p:txBody>
      </p:sp>
    </p:spTree>
    <p:extLst>
      <p:ext uri="{BB962C8B-B14F-4D97-AF65-F5344CB8AC3E}">
        <p14:creationId xmlns:p14="http://schemas.microsoft.com/office/powerpoint/2010/main" val="2722438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smtClean="0"/>
              <a:t>Ambities AB</a:t>
            </a:r>
            <a:endParaRPr lang="nl-NL" sz="3200" dirty="0"/>
          </a:p>
        </p:txBody>
      </p:sp>
      <p:sp>
        <p:nvSpPr>
          <p:cNvPr id="3" name="Tijdelijke aanduiding voor inhoud 2"/>
          <p:cNvSpPr>
            <a:spLocks noGrp="1"/>
          </p:cNvSpPr>
          <p:nvPr>
            <p:ph sz="half" idx="1"/>
          </p:nvPr>
        </p:nvSpPr>
        <p:spPr/>
        <p:txBody>
          <a:bodyPr>
            <a:normAutofit lnSpcReduction="10000"/>
          </a:bodyPr>
          <a:lstStyle/>
          <a:p>
            <a:pPr marL="0" indent="0">
              <a:buNone/>
            </a:pPr>
            <a:r>
              <a:rPr lang="nl-NL" sz="1400" dirty="0"/>
              <a:t>In </a:t>
            </a:r>
            <a:r>
              <a:rPr lang="nl-NL" sz="1400" dirty="0" smtClean="0"/>
              <a:t>juni 2017 </a:t>
            </a:r>
            <a:r>
              <a:rPr lang="nl-NL" sz="1400" dirty="0"/>
              <a:t>zijn de huidige ambities voor energie en klimaat door het AB </a:t>
            </a:r>
            <a:r>
              <a:rPr lang="nl-NL" sz="1400" dirty="0" smtClean="0"/>
              <a:t>vastgesteld. </a:t>
            </a:r>
            <a:r>
              <a:rPr lang="nl-NL" sz="1400" dirty="0"/>
              <a:t>Deze ambities zijn als volgt verwoord:</a:t>
            </a:r>
          </a:p>
          <a:p>
            <a:pPr marL="0" indent="0">
              <a:buNone/>
            </a:pPr>
            <a:r>
              <a:rPr lang="nl-NL" sz="1400" u="sng" dirty="0">
                <a:solidFill>
                  <a:srgbClr val="0070C0"/>
                </a:solidFill>
              </a:rPr>
              <a:t>Energie</a:t>
            </a:r>
            <a:endParaRPr lang="nl-NL" sz="1400" dirty="0">
              <a:solidFill>
                <a:srgbClr val="0070C0"/>
              </a:solidFill>
            </a:endParaRPr>
          </a:p>
          <a:p>
            <a:pPr marL="271463" indent="-271463">
              <a:buFont typeface="Courier New" panose="02070309020205020404" pitchFamily="49" charset="0"/>
              <a:buChar char="o"/>
            </a:pPr>
            <a:r>
              <a:rPr lang="nl-NL" sz="1400" dirty="0"/>
              <a:t>Samen met de omgeving stimuleren we de energietransitie in de regio, waarbij gestreefd wordt naar een energieneutraal waterschap in 2025, door:</a:t>
            </a:r>
          </a:p>
          <a:p>
            <a:pPr marL="534988" lvl="1" indent="-263525">
              <a:buFont typeface="Courier New" panose="02070309020205020404" pitchFamily="49" charset="0"/>
              <a:buChar char="o"/>
            </a:pPr>
            <a:r>
              <a:rPr lang="nl-NL" sz="1400" dirty="0"/>
              <a:t>maximaal in te zetten op de productie van hernieuwbare energie uit afvalwater;</a:t>
            </a:r>
          </a:p>
          <a:p>
            <a:pPr marL="534988" lvl="1" indent="-263525">
              <a:buFont typeface="Courier New" panose="02070309020205020404" pitchFamily="49" charset="0"/>
              <a:buChar char="o"/>
            </a:pPr>
            <a:r>
              <a:rPr lang="nl-NL" sz="1400" dirty="0"/>
              <a:t>ruimte beschikbaar te stellen aan lokale energiecoöperaties voor zon- en windprojecten;</a:t>
            </a:r>
          </a:p>
          <a:p>
            <a:pPr marL="534988" lvl="1" indent="-263525">
              <a:buFont typeface="Courier New" panose="02070309020205020404" pitchFamily="49" charset="0"/>
              <a:buChar char="o"/>
            </a:pPr>
            <a:r>
              <a:rPr lang="nl-NL" sz="1400" dirty="0"/>
              <a:t>realisatie van </a:t>
            </a:r>
            <a:r>
              <a:rPr lang="nl-NL" sz="1400" dirty="0" smtClean="0"/>
              <a:t>duurzame </a:t>
            </a:r>
            <a:r>
              <a:rPr lang="nl-NL" sz="1400" dirty="0"/>
              <a:t>opwek (zon) op eigen assets.</a:t>
            </a:r>
          </a:p>
          <a:p>
            <a:pPr marL="0" indent="0">
              <a:buNone/>
            </a:pPr>
            <a:r>
              <a:rPr lang="nl-NL" sz="1400" u="sng" dirty="0">
                <a:solidFill>
                  <a:srgbClr val="0070C0"/>
                </a:solidFill>
              </a:rPr>
              <a:t>Klimaat</a:t>
            </a:r>
          </a:p>
          <a:p>
            <a:pPr marL="271463" indent="-271463">
              <a:buFont typeface="Courier New" panose="02070309020205020404" pitchFamily="49" charset="0"/>
              <a:buChar char="o"/>
            </a:pPr>
            <a:r>
              <a:rPr lang="nl-NL" sz="1400" dirty="0"/>
              <a:t>Halveren we de CO2-footprint in 2025 t.o.v. 2008 conform klimaatmonitoring vanuit UvW (exclusief de procesemissies aan methaan en lachgas</a:t>
            </a:r>
            <a:r>
              <a:rPr lang="nl-NL" sz="1400" dirty="0" smtClean="0"/>
              <a:t>).</a:t>
            </a:r>
          </a:p>
          <a:p>
            <a:pPr marL="271463" indent="-271463">
              <a:buFont typeface="Courier New" panose="02070309020205020404" pitchFamily="49" charset="0"/>
              <a:buChar char="o"/>
            </a:pPr>
            <a:r>
              <a:rPr lang="nl-NL" sz="1400" dirty="0" smtClean="0"/>
              <a:t>Reduceren </a:t>
            </a:r>
            <a:r>
              <a:rPr lang="nl-NL" sz="1400" dirty="0"/>
              <a:t>we de procesemissies methaan en lachgas bij een verantwoorde investering.</a:t>
            </a:r>
            <a:endParaRPr lang="nl-NL" sz="1600" dirty="0"/>
          </a:p>
        </p:txBody>
      </p:sp>
      <p:sp>
        <p:nvSpPr>
          <p:cNvPr id="4" name="Tijdelijke aanduiding voor inhoud 3"/>
          <p:cNvSpPr>
            <a:spLocks noGrp="1"/>
          </p:cNvSpPr>
          <p:nvPr>
            <p:ph sz="half" idx="2"/>
          </p:nvPr>
        </p:nvSpPr>
        <p:spPr/>
        <p:txBody>
          <a:bodyPr>
            <a:normAutofit lnSpcReduction="10000"/>
          </a:bodyPr>
          <a:lstStyle/>
          <a:p>
            <a:pPr marL="0" indent="0">
              <a:buNone/>
            </a:pPr>
            <a:r>
              <a:rPr lang="nl-NL" sz="1400" u="sng" dirty="0" smtClean="0">
                <a:solidFill>
                  <a:srgbClr val="0070C0"/>
                </a:solidFill>
              </a:rPr>
              <a:t>WBP </a:t>
            </a:r>
            <a:r>
              <a:rPr lang="nl-NL" sz="1400" u="sng" dirty="0">
                <a:solidFill>
                  <a:srgbClr val="0070C0"/>
                </a:solidFill>
              </a:rPr>
              <a:t>5</a:t>
            </a:r>
          </a:p>
          <a:p>
            <a:pPr marL="0" indent="0">
              <a:buNone/>
            </a:pPr>
            <a:r>
              <a:rPr lang="nl-NL" sz="1400" dirty="0"/>
              <a:t>In het WBP 5 zijn deze ambities aangevuld met een streven naar een klimaatneutrale bedrijfsvoering in 2050</a:t>
            </a:r>
            <a:r>
              <a:rPr lang="nl-NL" sz="1400" dirty="0" smtClean="0"/>
              <a:t>.</a:t>
            </a:r>
          </a:p>
          <a:p>
            <a:pPr marL="0" indent="0">
              <a:buNone/>
            </a:pPr>
            <a:endParaRPr lang="nl-NL" sz="1400" dirty="0" smtClean="0"/>
          </a:p>
          <a:p>
            <a:pPr marL="0" indent="0">
              <a:buNone/>
            </a:pPr>
            <a:r>
              <a:rPr lang="nl-NL" sz="1400" u="sng" dirty="0" smtClean="0">
                <a:solidFill>
                  <a:srgbClr val="0070C0"/>
                </a:solidFill>
              </a:rPr>
              <a:t>Aanvullende afspraken met AB</a:t>
            </a:r>
            <a:endParaRPr lang="nl-NL" sz="1400" u="sng" dirty="0">
              <a:solidFill>
                <a:srgbClr val="0070C0"/>
              </a:solidFill>
            </a:endParaRPr>
          </a:p>
          <a:p>
            <a:pPr marL="0" indent="0">
              <a:buNone/>
            </a:pPr>
            <a:r>
              <a:rPr lang="nl-NL" sz="1400" dirty="0" smtClean="0"/>
              <a:t>Bij de behandeling van het WBP 5 is omtrent het vraagstuk Energie het volgende met het AB afgesproken:</a:t>
            </a:r>
          </a:p>
          <a:p>
            <a:pPr marL="400050" indent="-400050">
              <a:buFont typeface="+mj-lt"/>
              <a:buAutoNum type="romanLcPeriod"/>
            </a:pPr>
            <a:r>
              <a:rPr lang="nl-NL" sz="1400" dirty="0" smtClean="0"/>
              <a:t>Energieneutraal is een doelrealisatie gericht op de eigen bedrijfsvoering;</a:t>
            </a:r>
          </a:p>
          <a:p>
            <a:pPr marL="400050" indent="-400050">
              <a:buFont typeface="+mj-lt"/>
              <a:buAutoNum type="romanLcPeriod"/>
            </a:pPr>
            <a:r>
              <a:rPr lang="nl-NL" sz="1400" dirty="0" smtClean="0"/>
              <a:t>Het AB wordt meegenomen in de te zetten stappen;</a:t>
            </a:r>
          </a:p>
          <a:p>
            <a:pPr marL="400050" indent="-400050">
              <a:buFont typeface="+mj-lt"/>
              <a:buAutoNum type="romanLcPeriod"/>
            </a:pPr>
            <a:r>
              <a:rPr lang="nl-NL" sz="1400" dirty="0" smtClean="0"/>
              <a:t>Te allen tijde moet er sprake zijn van verantwoorde investeringen</a:t>
            </a:r>
          </a:p>
          <a:p>
            <a:pPr marL="400050" indent="-400050">
              <a:buFont typeface="+mj-lt"/>
              <a:buAutoNum type="romanLcPeriod"/>
            </a:pPr>
            <a:r>
              <a:rPr lang="nl-NL" sz="1400" dirty="0" smtClean="0"/>
              <a:t>Focus ligt op de benutting van eigen assets, al dan niet samen met derden</a:t>
            </a:r>
          </a:p>
          <a:p>
            <a:pPr marL="400050" indent="-400050">
              <a:buFont typeface="+mj-lt"/>
              <a:buAutoNum type="romanLcPeriod"/>
            </a:pPr>
            <a:r>
              <a:rPr lang="nl-NL" sz="1400" dirty="0" smtClean="0"/>
              <a:t>Financiële deelname aan energieparken buiten onze eigen assets vinden alleen als aanvulling op de realisatie van duurzame opwek op eigen assets plaats om de ambities te realiseren (nee-tenzij). </a:t>
            </a:r>
            <a:endParaRPr lang="nl-NL" sz="1400" dirty="0"/>
          </a:p>
        </p:txBody>
      </p:sp>
      <p:sp>
        <p:nvSpPr>
          <p:cNvPr id="5" name="Tijdelijke aanduiding voor dianummer 4"/>
          <p:cNvSpPr>
            <a:spLocks noGrp="1"/>
          </p:cNvSpPr>
          <p:nvPr>
            <p:ph type="sldNum" sz="quarter" idx="12"/>
          </p:nvPr>
        </p:nvSpPr>
        <p:spPr/>
        <p:txBody>
          <a:bodyPr/>
          <a:lstStyle/>
          <a:p>
            <a:fld id="{CEEFB228-DC27-45F8-B28C-16B6DEE03335}" type="slidenum">
              <a:rPr lang="nl-NL" smtClean="0"/>
              <a:t>5</a:t>
            </a:fld>
            <a:endParaRPr lang="nl-NL" dirty="0"/>
          </a:p>
        </p:txBody>
      </p:sp>
    </p:spTree>
    <p:extLst>
      <p:ext uri="{BB962C8B-B14F-4D97-AF65-F5344CB8AC3E}">
        <p14:creationId xmlns:p14="http://schemas.microsoft.com/office/powerpoint/2010/main" val="3339383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smtClean="0"/>
              <a:t>Huidige opgave energie en klimaat (1)</a:t>
            </a:r>
            <a:endParaRPr lang="nl-NL" sz="3200" dirty="0"/>
          </a:p>
        </p:txBody>
      </p:sp>
      <p:sp>
        <p:nvSpPr>
          <p:cNvPr id="3" name="Tijdelijke aanduiding voor inhoud 2"/>
          <p:cNvSpPr>
            <a:spLocks noGrp="1"/>
          </p:cNvSpPr>
          <p:nvPr>
            <p:ph sz="half" idx="1"/>
          </p:nvPr>
        </p:nvSpPr>
        <p:spPr/>
        <p:txBody>
          <a:bodyPr>
            <a:normAutofit fontScale="92500" lnSpcReduction="20000"/>
          </a:bodyPr>
          <a:lstStyle/>
          <a:p>
            <a:pPr marL="0" indent="0">
              <a:buNone/>
            </a:pPr>
            <a:r>
              <a:rPr lang="nl-NL" sz="1700" b="1" u="sng" dirty="0" smtClean="0">
                <a:solidFill>
                  <a:schemeClr val="accent1"/>
                </a:solidFill>
              </a:rPr>
              <a:t>Energie</a:t>
            </a:r>
            <a:endParaRPr lang="nl-NL" sz="1500" b="1" u="sng" dirty="0" smtClean="0">
              <a:solidFill>
                <a:schemeClr val="accent1"/>
              </a:solidFill>
            </a:endParaRPr>
          </a:p>
          <a:p>
            <a:pPr marL="0" indent="0">
              <a:buNone/>
            </a:pPr>
            <a:r>
              <a:rPr lang="nl-NL" sz="1500" dirty="0" smtClean="0"/>
              <a:t>Het afgelopen decennium heeft WDD sterk ingezet op de maximalisatie van de biogasproductie uit zuiveringsslib. In 2022/2023 wordt een maximale biogasproductie verwacht van 10 miljoen Nm3 per jaar. </a:t>
            </a:r>
          </a:p>
          <a:p>
            <a:pPr marL="0" indent="0">
              <a:buNone/>
            </a:pPr>
            <a:r>
              <a:rPr lang="nl-NL" sz="1500" dirty="0" smtClean="0"/>
              <a:t>Aanvullend zijn door lokale energiecoöperaties een waterkrachtcentrale (Dommelstroom), een zonneweide (Zonmaatje) en een windpark (Spinderwind) gerealiseerd op onze assets. Bij de SNB is een zonneveld gerealiseerd die voor 26% aan WDD toegekend wordt.</a:t>
            </a:r>
          </a:p>
          <a:p>
            <a:pPr marL="0" indent="0">
              <a:buNone/>
            </a:pPr>
            <a:r>
              <a:rPr lang="nl-NL" sz="1500" dirty="0" smtClean="0">
                <a:solidFill>
                  <a:srgbClr val="0070C0"/>
                </a:solidFill>
              </a:rPr>
              <a:t>Prognose 2025 / 2030</a:t>
            </a:r>
          </a:p>
          <a:p>
            <a:pPr marL="0" indent="0">
              <a:buNone/>
            </a:pPr>
            <a:r>
              <a:rPr lang="nl-NL" sz="1500" dirty="0" smtClean="0"/>
              <a:t>De komende jaren wordt extra geïnvesteerd in de zuiveringen om nutriënten en medicijnresten verregaand te verwijderen. Daarnaast wordt in 2022 een groengasinstallatie op de rwzi Tilburg gerealiseerd. Deze ontwikkelingen gaan gepaard met een toename van het energieverbruik. Voor de ijkjaren 2025 en 2030 zijn deze toenames geprognotiseerd. </a:t>
            </a:r>
          </a:p>
          <a:p>
            <a:pPr marL="0" indent="0">
              <a:buNone/>
            </a:pPr>
            <a:r>
              <a:rPr lang="nl-NL" sz="1500" dirty="0" smtClean="0"/>
              <a:t>De huidige opgave wordt getoetst aan het verwachte energieverbruik in 2025, waarbij in acht wordt genomen dat het verbruik in 2030 (en daarmee de opgave energieneutraal) verder toeneemt.</a:t>
            </a:r>
          </a:p>
          <a:p>
            <a:pPr marL="0" indent="0">
              <a:buNone/>
            </a:pPr>
            <a:r>
              <a:rPr lang="nl-NL" sz="1500" dirty="0" smtClean="0"/>
              <a:t>Met de huidige productie aan duurzame energie, inclusief de geplande optimalisatie, </a:t>
            </a:r>
            <a:r>
              <a:rPr lang="nl-NL" sz="1500" u="sng" dirty="0" smtClean="0"/>
              <a:t>zijn we in 2025 voor 69% energieneutraal</a:t>
            </a:r>
            <a:r>
              <a:rPr lang="nl-NL" sz="1500" dirty="0" smtClean="0"/>
              <a:t>. </a:t>
            </a:r>
            <a:endParaRPr lang="nl-NL" sz="1400" dirty="0"/>
          </a:p>
        </p:txBody>
      </p:sp>
      <p:sp>
        <p:nvSpPr>
          <p:cNvPr id="4" name="Tijdelijke aanduiding voor inhoud 3"/>
          <p:cNvSpPr>
            <a:spLocks noGrp="1"/>
          </p:cNvSpPr>
          <p:nvPr>
            <p:ph sz="half" idx="2"/>
          </p:nvPr>
        </p:nvSpPr>
        <p:spPr/>
        <p:txBody>
          <a:bodyPr>
            <a:normAutofit fontScale="92500" lnSpcReduction="20000"/>
          </a:bodyPr>
          <a:lstStyle/>
          <a:p>
            <a:pPr marL="0" indent="0">
              <a:buNone/>
            </a:pPr>
            <a:r>
              <a:rPr lang="nl-NL" sz="1500" dirty="0" smtClean="0">
                <a:solidFill>
                  <a:srgbClr val="0070C0"/>
                </a:solidFill>
              </a:rPr>
              <a:t>Opgave energieneutraal 2025</a:t>
            </a:r>
          </a:p>
          <a:p>
            <a:pPr marL="0" indent="0">
              <a:buNone/>
            </a:pPr>
            <a:r>
              <a:rPr lang="nl-NL" sz="1500" dirty="0" smtClean="0"/>
              <a:t>De restopgave is geraamd op 139.400 GJ (31% van het totaalverbruik). Dit komt overeen met:</a:t>
            </a:r>
          </a:p>
          <a:p>
            <a:pPr>
              <a:buFontTx/>
              <a:buChar char="-"/>
            </a:pPr>
            <a:r>
              <a:rPr lang="nl-NL" sz="1500" dirty="0" smtClean="0"/>
              <a:t>6 miljoen m3 biogas of;</a:t>
            </a:r>
          </a:p>
          <a:p>
            <a:pPr>
              <a:buFontTx/>
              <a:buChar char="-"/>
            </a:pPr>
            <a:r>
              <a:rPr lang="nl-NL" sz="1500" dirty="0" smtClean="0"/>
              <a:t>21 hectare zon (ecologisch ingericht) of;</a:t>
            </a:r>
          </a:p>
          <a:p>
            <a:pPr>
              <a:buFontTx/>
              <a:buChar char="-"/>
            </a:pPr>
            <a:r>
              <a:rPr lang="nl-NL" sz="1500" dirty="0" smtClean="0"/>
              <a:t>3 windturbines of;</a:t>
            </a:r>
          </a:p>
          <a:p>
            <a:pPr>
              <a:buFontTx/>
              <a:buChar char="-"/>
            </a:pPr>
            <a:r>
              <a:rPr lang="nl-NL" sz="1500" dirty="0" smtClean="0"/>
              <a:t>7.260 woningen met aquathermie (bij inzet van 100% duurzame elektriciteit).</a:t>
            </a:r>
          </a:p>
        </p:txBody>
      </p:sp>
      <p:sp>
        <p:nvSpPr>
          <p:cNvPr id="5" name="Tijdelijke aanduiding voor dianummer 4"/>
          <p:cNvSpPr>
            <a:spLocks noGrp="1"/>
          </p:cNvSpPr>
          <p:nvPr>
            <p:ph type="sldNum" sz="quarter" idx="12"/>
          </p:nvPr>
        </p:nvSpPr>
        <p:spPr/>
        <p:txBody>
          <a:bodyPr/>
          <a:lstStyle/>
          <a:p>
            <a:fld id="{CEEFB228-DC27-45F8-B28C-16B6DEE03335}" type="slidenum">
              <a:rPr lang="nl-NL" smtClean="0"/>
              <a:t>6</a:t>
            </a:fld>
            <a:endParaRPr lang="nl-NL" dirty="0"/>
          </a:p>
        </p:txBody>
      </p:sp>
      <p:pic>
        <p:nvPicPr>
          <p:cNvPr id="7" name="Afbeelding 6"/>
          <p:cNvPicPr>
            <a:picLocks noChangeAspect="1"/>
          </p:cNvPicPr>
          <p:nvPr/>
        </p:nvPicPr>
        <p:blipFill>
          <a:blip r:embed="rId2"/>
          <a:stretch>
            <a:fillRect/>
          </a:stretch>
        </p:blipFill>
        <p:spPr>
          <a:xfrm>
            <a:off x="6312244" y="3809649"/>
            <a:ext cx="4243387" cy="2367314"/>
          </a:xfrm>
          <a:prstGeom prst="rect">
            <a:avLst/>
          </a:prstGeom>
        </p:spPr>
      </p:pic>
    </p:spTree>
    <p:extLst>
      <p:ext uri="{BB962C8B-B14F-4D97-AF65-F5344CB8AC3E}">
        <p14:creationId xmlns:p14="http://schemas.microsoft.com/office/powerpoint/2010/main" val="3766574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smtClean="0"/>
              <a:t>Huidige opgave energie en klimaat (2)</a:t>
            </a:r>
            <a:endParaRPr lang="nl-NL" sz="3200" dirty="0"/>
          </a:p>
        </p:txBody>
      </p:sp>
      <p:sp>
        <p:nvSpPr>
          <p:cNvPr id="3" name="Tijdelijke aanduiding voor inhoud 2"/>
          <p:cNvSpPr>
            <a:spLocks noGrp="1"/>
          </p:cNvSpPr>
          <p:nvPr>
            <p:ph sz="half" idx="1"/>
          </p:nvPr>
        </p:nvSpPr>
        <p:spPr/>
        <p:txBody>
          <a:bodyPr>
            <a:normAutofit/>
          </a:bodyPr>
          <a:lstStyle/>
          <a:p>
            <a:pPr marL="0" indent="0">
              <a:buNone/>
            </a:pPr>
            <a:r>
              <a:rPr lang="nl-NL" sz="1600" b="1" u="sng" dirty="0">
                <a:solidFill>
                  <a:srgbClr val="0070C0"/>
                </a:solidFill>
              </a:rPr>
              <a:t>Klimaat</a:t>
            </a:r>
            <a:endParaRPr lang="nl-NL" sz="1400" b="1" u="sng" dirty="0">
              <a:solidFill>
                <a:srgbClr val="0070C0"/>
              </a:solidFill>
            </a:endParaRPr>
          </a:p>
          <a:p>
            <a:pPr marL="0" indent="0">
              <a:buNone/>
            </a:pPr>
            <a:r>
              <a:rPr lang="nl-NL" sz="1400" dirty="0" smtClean="0"/>
              <a:t>De CO2-voetafdruk van onze organisatie wordt jaarlijks vastgesteld en gerapporteerd in de klimaatmonitoring UvW (zie ook pag. 18). </a:t>
            </a:r>
          </a:p>
          <a:p>
            <a:pPr marL="0" indent="0">
              <a:buNone/>
            </a:pPr>
            <a:r>
              <a:rPr lang="nl-NL" sz="1400" dirty="0" smtClean="0"/>
              <a:t>Relevante ontwikkelingen van het afgelopen decennium zijn:</a:t>
            </a:r>
          </a:p>
          <a:p>
            <a:pPr>
              <a:spcBef>
                <a:spcPts val="0"/>
              </a:spcBef>
            </a:pPr>
            <a:r>
              <a:rPr lang="nl-NL" sz="1400" dirty="0" smtClean="0"/>
              <a:t>Het meewegen van CO2-emissie bij aanbestedingen;</a:t>
            </a:r>
          </a:p>
          <a:p>
            <a:pPr>
              <a:spcBef>
                <a:spcPts val="0"/>
              </a:spcBef>
            </a:pPr>
            <a:r>
              <a:rPr lang="nl-NL" sz="1400" dirty="0" smtClean="0"/>
              <a:t>Inzicht in de procesemissies aan methaan en lachgas in de AWK;</a:t>
            </a:r>
          </a:p>
          <a:p>
            <a:pPr>
              <a:spcBef>
                <a:spcPts val="0"/>
              </a:spcBef>
            </a:pPr>
            <a:r>
              <a:rPr lang="nl-NL" sz="1400" dirty="0" smtClean="0"/>
              <a:t>Certificering voor de CO2-prestatieladder in 2021, waarmee de reductie van de CO2-emissie wordt gecontinueerd en geborgd;</a:t>
            </a:r>
          </a:p>
          <a:p>
            <a:pPr>
              <a:spcBef>
                <a:spcPts val="0"/>
              </a:spcBef>
            </a:pPr>
            <a:r>
              <a:rPr lang="nl-NL" sz="1400" dirty="0" smtClean="0"/>
              <a:t>Inkoop van duurzame elektriciteit </a:t>
            </a:r>
            <a:r>
              <a:rPr lang="nl-NL" sz="1400" dirty="0"/>
              <a:t>uit </a:t>
            </a:r>
            <a:r>
              <a:rPr lang="nl-NL" sz="1400" dirty="0" smtClean="0"/>
              <a:t>Nederland, waarmee de CO2-emissie sterk wordt gereduceerd.</a:t>
            </a:r>
          </a:p>
          <a:p>
            <a:pPr marL="0" indent="0">
              <a:buNone/>
            </a:pPr>
            <a:r>
              <a:rPr lang="nl-NL" sz="1400" dirty="0" smtClean="0"/>
              <a:t>Met de inkoop van duurzame elektriciteit uit Nederland wordt de klimaatambitie </a:t>
            </a:r>
            <a:r>
              <a:rPr lang="nl-NL" sz="1400" dirty="0"/>
              <a:t>voor 2025 </a:t>
            </a:r>
            <a:r>
              <a:rPr lang="nl-NL" sz="1400" dirty="0" smtClean="0"/>
              <a:t>ruimschoots </a:t>
            </a:r>
            <a:r>
              <a:rPr lang="nl-NL" sz="1400" dirty="0"/>
              <a:t>gehaald. Hiermee wordt de focus verlegd naar de ambitie klimaatneutraal in 2050 uit het WBP 5. </a:t>
            </a:r>
            <a:endParaRPr lang="nl-NL" sz="1400" dirty="0" smtClean="0"/>
          </a:p>
          <a:p>
            <a:pPr marL="0" indent="0">
              <a:buNone/>
            </a:pPr>
            <a:r>
              <a:rPr lang="nl-NL" sz="1400" u="sng" dirty="0" smtClean="0"/>
              <a:t>Deze </a:t>
            </a:r>
            <a:r>
              <a:rPr lang="nl-NL" sz="1400" u="sng" dirty="0"/>
              <a:t>opgave is geraamd op 26.000 ton CO2-eq, wat overeenkomt met 1.300 huishoudens.</a:t>
            </a:r>
          </a:p>
          <a:p>
            <a:pPr marL="0" indent="0">
              <a:buNone/>
            </a:pPr>
            <a:endParaRPr lang="nl-NL" sz="1400" dirty="0"/>
          </a:p>
        </p:txBody>
      </p:sp>
      <p:sp>
        <p:nvSpPr>
          <p:cNvPr id="5" name="Tijdelijke aanduiding voor dianummer 4"/>
          <p:cNvSpPr>
            <a:spLocks noGrp="1"/>
          </p:cNvSpPr>
          <p:nvPr>
            <p:ph type="sldNum" sz="quarter" idx="12"/>
          </p:nvPr>
        </p:nvSpPr>
        <p:spPr/>
        <p:txBody>
          <a:bodyPr/>
          <a:lstStyle/>
          <a:p>
            <a:fld id="{CEEFB228-DC27-45F8-B28C-16B6DEE03335}" type="slidenum">
              <a:rPr lang="nl-NL" smtClean="0"/>
              <a:t>7</a:t>
            </a:fld>
            <a:endParaRPr lang="nl-NL" dirty="0"/>
          </a:p>
        </p:txBody>
      </p:sp>
      <p:pic>
        <p:nvPicPr>
          <p:cNvPr id="6" name="Tijdelijke aanduiding voor inhoud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8380" y="2069189"/>
            <a:ext cx="5338116" cy="4090778"/>
          </a:xfrm>
          <a:prstGeom prst="rect">
            <a:avLst/>
          </a:prstGeom>
        </p:spPr>
      </p:pic>
    </p:spTree>
    <p:extLst>
      <p:ext uri="{BB962C8B-B14F-4D97-AF65-F5344CB8AC3E}">
        <p14:creationId xmlns:p14="http://schemas.microsoft.com/office/powerpoint/2010/main" val="7152812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3587" y="348650"/>
            <a:ext cx="10515600" cy="1325563"/>
          </a:xfrm>
        </p:spPr>
        <p:txBody>
          <a:bodyPr>
            <a:normAutofit/>
          </a:bodyPr>
          <a:lstStyle/>
          <a:p>
            <a:r>
              <a:rPr lang="nl-NL" sz="3200" dirty="0" smtClean="0"/>
              <a:t>Bouwstenen energieneutraal (1)</a:t>
            </a:r>
            <a:endParaRPr lang="nl-NL" sz="3200" dirty="0"/>
          </a:p>
        </p:txBody>
      </p:sp>
      <p:sp>
        <p:nvSpPr>
          <p:cNvPr id="3" name="Tijdelijke aanduiding voor inhoud 2"/>
          <p:cNvSpPr>
            <a:spLocks noGrp="1"/>
          </p:cNvSpPr>
          <p:nvPr>
            <p:ph sz="half" idx="1"/>
          </p:nvPr>
        </p:nvSpPr>
        <p:spPr>
          <a:xfrm>
            <a:off x="838200" y="1825624"/>
            <a:ext cx="5181600" cy="4895851"/>
          </a:xfrm>
          <a:solidFill>
            <a:schemeClr val="bg1"/>
          </a:solidFill>
        </p:spPr>
        <p:txBody>
          <a:bodyPr>
            <a:normAutofit/>
          </a:bodyPr>
          <a:lstStyle/>
          <a:p>
            <a:pPr marL="0" indent="0">
              <a:buNone/>
            </a:pPr>
            <a:r>
              <a:rPr lang="nl-NL" sz="1400" dirty="0" smtClean="0"/>
              <a:t>Een energieneutrale bedrijfsvoering start met een continue verbetering van de energie-efficiëntie. Wat we niet verbruiken hoeven we niet duurzaam op te wekken. Hiervoor wordt vierjaarlijks een Klimaat- en energie-efficiencyplan (KEEP) opgesteld.</a:t>
            </a:r>
          </a:p>
          <a:p>
            <a:pPr marL="0" indent="0">
              <a:buNone/>
            </a:pPr>
            <a:r>
              <a:rPr lang="nl-NL" sz="1400" dirty="0" smtClean="0"/>
              <a:t>In 2023 wordt de productie aan biogas gemaximaliseerd, waarmee ca. 70% van het energieverbruik duurzaam wordt opgewekt. Voor de restopgave zijn </a:t>
            </a:r>
            <a:r>
              <a:rPr lang="nl-NL" sz="1400" dirty="0" smtClean="0">
                <a:uFill>
                  <a:solidFill>
                    <a:srgbClr val="FF0000"/>
                  </a:solidFill>
                </a:uFill>
              </a:rPr>
              <a:t>vijf</a:t>
            </a:r>
            <a:r>
              <a:rPr lang="nl-NL" sz="1400" dirty="0" smtClean="0"/>
              <a:t> opties/bouwstenen verkend en geprognotiseerd (de prognose is vermeld op pagina 10).</a:t>
            </a:r>
          </a:p>
          <a:p>
            <a:pPr marL="342900" indent="-342900">
              <a:buFont typeface="+mj-lt"/>
              <a:buAutoNum type="arabicPeriod"/>
            </a:pPr>
            <a:r>
              <a:rPr lang="nl-NL" sz="1400" dirty="0" smtClean="0">
                <a:solidFill>
                  <a:srgbClr val="0070C0"/>
                </a:solidFill>
                <a:uFill>
                  <a:solidFill>
                    <a:srgbClr val="FF0000"/>
                  </a:solidFill>
                </a:uFill>
              </a:rPr>
              <a:t>Inzet gebouwen</a:t>
            </a:r>
            <a:r>
              <a:rPr lang="nl-NL" sz="1400" dirty="0">
                <a:solidFill>
                  <a:srgbClr val="0070C0"/>
                </a:solidFill>
                <a:uFill>
                  <a:solidFill>
                    <a:srgbClr val="FF0000"/>
                  </a:solidFill>
                </a:uFill>
              </a:rPr>
              <a:t>, terreinen </a:t>
            </a:r>
            <a:r>
              <a:rPr lang="nl-NL" sz="1400" dirty="0" err="1">
                <a:solidFill>
                  <a:srgbClr val="0070C0"/>
                </a:solidFill>
                <a:uFill>
                  <a:solidFill>
                    <a:srgbClr val="FF0000"/>
                  </a:solidFill>
                </a:uFill>
              </a:rPr>
              <a:t>RWZI’s</a:t>
            </a:r>
            <a:r>
              <a:rPr lang="nl-NL" sz="1400" dirty="0">
                <a:solidFill>
                  <a:srgbClr val="0070C0"/>
                </a:solidFill>
                <a:uFill>
                  <a:solidFill>
                    <a:srgbClr val="FF0000"/>
                  </a:solidFill>
                </a:uFill>
              </a:rPr>
              <a:t> en eigen gronden waterschap </a:t>
            </a:r>
            <a:r>
              <a:rPr lang="nl-NL" sz="1400" dirty="0" smtClean="0">
                <a:solidFill>
                  <a:srgbClr val="0070C0"/>
                </a:solidFill>
                <a:uFill>
                  <a:solidFill>
                    <a:srgbClr val="FF0000"/>
                  </a:solidFill>
                </a:uFill>
              </a:rPr>
              <a:t>in het buitengebied voor zonne-energie</a:t>
            </a:r>
          </a:p>
          <a:p>
            <a:pPr marL="0" indent="0">
              <a:buNone/>
            </a:pPr>
            <a:r>
              <a:rPr lang="nl-NL" sz="1400" dirty="0" smtClean="0">
                <a:uFill>
                  <a:solidFill>
                    <a:srgbClr val="FF0000"/>
                  </a:solidFill>
                </a:uFill>
              </a:rPr>
              <a:t>Bouwsteen 1 betreft de inzet van zonne-energie op de eigendommen van het waterschap, waarbij de volgende prioritering wordt gehanteerd:</a:t>
            </a:r>
            <a:endParaRPr lang="nl-NL" sz="1400" dirty="0">
              <a:uFill>
                <a:solidFill>
                  <a:srgbClr val="FF0000"/>
                </a:solidFill>
              </a:uFill>
            </a:endParaRPr>
          </a:p>
          <a:p>
            <a:pPr marL="342900" indent="-342900">
              <a:buFont typeface="+mj-lt"/>
              <a:buAutoNum type="arabicPeriod"/>
            </a:pPr>
            <a:r>
              <a:rPr lang="nl-NL" sz="1400" dirty="0" smtClean="0">
                <a:uFill>
                  <a:solidFill>
                    <a:srgbClr val="FF0000"/>
                  </a:solidFill>
                </a:uFill>
              </a:rPr>
              <a:t>realisatie zonne-energie op </a:t>
            </a:r>
            <a:r>
              <a:rPr lang="nl-NL" sz="1400" dirty="0">
                <a:uFill>
                  <a:solidFill>
                    <a:srgbClr val="FF0000"/>
                  </a:solidFill>
                </a:uFill>
              </a:rPr>
              <a:t>onze eigen gebouwen waar dat mogelijk is</a:t>
            </a:r>
            <a:r>
              <a:rPr lang="nl-NL" sz="1400" dirty="0" smtClean="0">
                <a:uFill>
                  <a:solidFill>
                    <a:srgbClr val="FF0000"/>
                  </a:solidFill>
                </a:uFill>
              </a:rPr>
              <a:t>;</a:t>
            </a:r>
          </a:p>
          <a:p>
            <a:pPr marL="342900" indent="-342900">
              <a:spcBef>
                <a:spcPts val="0"/>
              </a:spcBef>
              <a:buFont typeface="+mj-lt"/>
              <a:buAutoNum type="arabicPeriod"/>
            </a:pPr>
            <a:r>
              <a:rPr lang="nl-NL" sz="1400" dirty="0">
                <a:uFill>
                  <a:solidFill>
                    <a:srgbClr val="FF0000"/>
                  </a:solidFill>
                </a:uFill>
              </a:rPr>
              <a:t>r</a:t>
            </a:r>
            <a:r>
              <a:rPr lang="nl-NL" sz="1400" dirty="0" smtClean="0">
                <a:uFill>
                  <a:solidFill>
                    <a:srgbClr val="FF0000"/>
                  </a:solidFill>
                </a:uFill>
              </a:rPr>
              <a:t>ealisatie zonne-energie op RWZI-terreinen, als de ruimte gedurende </a:t>
            </a:r>
            <a:r>
              <a:rPr lang="nl-NL" sz="1400" dirty="0">
                <a:uFill>
                  <a:solidFill>
                    <a:srgbClr val="FF0000"/>
                  </a:solidFill>
                </a:uFill>
              </a:rPr>
              <a:t>de komende 15 jaar niet nodig </a:t>
            </a:r>
            <a:r>
              <a:rPr lang="nl-NL" sz="1400" dirty="0" smtClean="0">
                <a:uFill>
                  <a:solidFill>
                    <a:srgbClr val="FF0000"/>
                  </a:solidFill>
                </a:uFill>
              </a:rPr>
              <a:t>is </a:t>
            </a:r>
            <a:r>
              <a:rPr lang="nl-NL" sz="1400" dirty="0">
                <a:uFill>
                  <a:solidFill>
                    <a:srgbClr val="FF0000"/>
                  </a:solidFill>
                </a:uFill>
              </a:rPr>
              <a:t>voor exploitatie, </a:t>
            </a:r>
            <a:r>
              <a:rPr lang="nl-NL" sz="1400" dirty="0" smtClean="0">
                <a:uFill>
                  <a:solidFill>
                    <a:srgbClr val="FF0000"/>
                  </a:solidFill>
                </a:uFill>
              </a:rPr>
              <a:t>uitbreiding of </a:t>
            </a:r>
            <a:r>
              <a:rPr lang="nl-NL" sz="1400" dirty="0">
                <a:uFill>
                  <a:solidFill>
                    <a:srgbClr val="FF0000"/>
                  </a:solidFill>
                </a:uFill>
              </a:rPr>
              <a:t>innovatie van de </a:t>
            </a:r>
            <a:r>
              <a:rPr lang="nl-NL" sz="1400" dirty="0" err="1">
                <a:uFill>
                  <a:solidFill>
                    <a:srgbClr val="FF0000"/>
                  </a:solidFill>
                </a:uFill>
              </a:rPr>
              <a:t>rwzi</a:t>
            </a:r>
            <a:r>
              <a:rPr lang="nl-NL" sz="1400" dirty="0">
                <a:uFill>
                  <a:solidFill>
                    <a:srgbClr val="FF0000"/>
                  </a:solidFill>
                </a:uFill>
              </a:rPr>
              <a:t>;</a:t>
            </a:r>
          </a:p>
          <a:p>
            <a:pPr marL="342900" indent="-342900">
              <a:spcBef>
                <a:spcPts val="0"/>
              </a:spcBef>
              <a:buFont typeface="+mj-lt"/>
              <a:buAutoNum type="arabicPeriod"/>
            </a:pPr>
            <a:r>
              <a:rPr lang="nl-NL" sz="1400" dirty="0" smtClean="0">
                <a:uFill>
                  <a:solidFill>
                    <a:srgbClr val="FF0000"/>
                  </a:solidFill>
                </a:uFill>
              </a:rPr>
              <a:t>verkennen </a:t>
            </a:r>
            <a:r>
              <a:rPr lang="nl-NL" sz="1400" dirty="0">
                <a:uFill>
                  <a:solidFill>
                    <a:srgbClr val="FF0000"/>
                  </a:solidFill>
                </a:uFill>
              </a:rPr>
              <a:t>van de mogelijkheden voor zonne-energie op gronden in het </a:t>
            </a:r>
            <a:r>
              <a:rPr lang="nl-NL" sz="1400" dirty="0" smtClean="0">
                <a:uFill>
                  <a:solidFill>
                    <a:srgbClr val="FF0000"/>
                  </a:solidFill>
                </a:uFill>
              </a:rPr>
              <a:t>buitengebied, als </a:t>
            </a:r>
            <a:r>
              <a:rPr lang="nl-NL" sz="1400" dirty="0">
                <a:uFill>
                  <a:solidFill>
                    <a:srgbClr val="FF0000"/>
                  </a:solidFill>
                </a:uFill>
              </a:rPr>
              <a:t>die de komende 15 </a:t>
            </a:r>
            <a:r>
              <a:rPr lang="nl-NL" sz="1400" dirty="0" smtClean="0">
                <a:uFill>
                  <a:solidFill>
                    <a:srgbClr val="FF0000"/>
                  </a:solidFill>
                </a:uFill>
              </a:rPr>
              <a:t>jaar niet </a:t>
            </a:r>
            <a:r>
              <a:rPr lang="nl-NL" sz="1400" dirty="0">
                <a:uFill>
                  <a:solidFill>
                    <a:srgbClr val="FF0000"/>
                  </a:solidFill>
                </a:uFill>
              </a:rPr>
              <a:t>nodig zijn voor onze projecten of voor toekomstige grondruil.</a:t>
            </a:r>
            <a:endParaRPr lang="nl-NL" sz="1400" dirty="0" smtClean="0">
              <a:uFill>
                <a:solidFill>
                  <a:srgbClr val="FF0000"/>
                </a:solidFill>
              </a:uFill>
            </a:endParaRPr>
          </a:p>
        </p:txBody>
      </p:sp>
      <p:sp>
        <p:nvSpPr>
          <p:cNvPr id="4" name="Tijdelijke aanduiding voor inhoud 3"/>
          <p:cNvSpPr>
            <a:spLocks noGrp="1"/>
          </p:cNvSpPr>
          <p:nvPr>
            <p:ph sz="half" idx="2"/>
          </p:nvPr>
        </p:nvSpPr>
        <p:spPr/>
        <p:txBody>
          <a:bodyPr>
            <a:normAutofit/>
          </a:bodyPr>
          <a:lstStyle/>
          <a:p>
            <a:pPr marL="0" indent="0">
              <a:buNone/>
            </a:pPr>
            <a:endParaRPr lang="nl-NL" sz="1400" dirty="0" smtClean="0"/>
          </a:p>
          <a:p>
            <a:pPr marL="0" indent="0">
              <a:buNone/>
            </a:pPr>
            <a:endParaRPr lang="nl-NL" sz="1400" dirty="0"/>
          </a:p>
        </p:txBody>
      </p:sp>
      <p:sp>
        <p:nvSpPr>
          <p:cNvPr id="5" name="Tijdelijke aanduiding voor dia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t>8</a:t>
            </a:r>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ijdelijke aanduiding voor inhoud 2"/>
          <p:cNvSpPr txBox="1">
            <a:spLocks/>
          </p:cNvSpPr>
          <p:nvPr/>
        </p:nvSpPr>
        <p:spPr>
          <a:xfrm>
            <a:off x="6159818" y="1800912"/>
            <a:ext cx="5279910" cy="4351338"/>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nl-NL" sz="1400" dirty="0" smtClean="0">
                <a:uFill>
                  <a:solidFill>
                    <a:srgbClr val="FF0000"/>
                  </a:solidFill>
                </a:uFill>
              </a:rPr>
              <a:t>Zonnevelden </a:t>
            </a:r>
            <a:r>
              <a:rPr lang="nl-NL" sz="1400" dirty="0">
                <a:uFill>
                  <a:solidFill>
                    <a:srgbClr val="FF0000"/>
                  </a:solidFill>
                </a:uFill>
              </a:rPr>
              <a:t>worden ontworpen met aandacht voor bodemkwaliteit, ecologie </a:t>
            </a:r>
            <a:r>
              <a:rPr lang="nl-NL" sz="1400" dirty="0" smtClean="0">
                <a:uFill>
                  <a:solidFill>
                    <a:srgbClr val="FF0000"/>
                  </a:solidFill>
                </a:uFill>
              </a:rPr>
              <a:t>en klimaatadaptatie</a:t>
            </a:r>
            <a:r>
              <a:rPr lang="nl-NL" sz="1400" dirty="0">
                <a:uFill>
                  <a:solidFill>
                    <a:srgbClr val="FF0000"/>
                  </a:solidFill>
                </a:uFill>
              </a:rPr>
              <a:t>. In het buitengebied passen we de gebiedsgerichte aanpak </a:t>
            </a:r>
            <a:r>
              <a:rPr lang="nl-NL" sz="1400" dirty="0" smtClean="0">
                <a:uFill>
                  <a:solidFill>
                    <a:srgbClr val="FF0000"/>
                  </a:solidFill>
                </a:uFill>
              </a:rPr>
              <a:t>toe. Waar </a:t>
            </a:r>
            <a:r>
              <a:rPr lang="nl-NL" sz="1400" dirty="0">
                <a:uFill>
                  <a:solidFill>
                    <a:srgbClr val="FF0000"/>
                  </a:solidFill>
                </a:uFill>
              </a:rPr>
              <a:t>mogelijk laten we energie coöperaties participeren.</a:t>
            </a:r>
            <a:endParaRPr kumimoji="0" lang="nl-NL" sz="1400" b="0" i="0" kern="1200" cap="none" spc="0" normalizeH="0" baseline="0" noProof="0" dirty="0" smtClean="0">
              <a:ln>
                <a:noFill/>
              </a:ln>
              <a:effectLst/>
              <a:uLnTx/>
              <a:uFill>
                <a:solidFill>
                  <a:srgbClr val="FF0000"/>
                </a:solidFill>
              </a:uFill>
              <a:latin typeface="Calibri" panose="020F0502020204030204"/>
            </a:endParaRP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startAt="2"/>
              <a:tabLst/>
              <a:defRPr/>
            </a:pPr>
            <a:r>
              <a:rPr kumimoji="0" lang="nl-NL" sz="1400" b="0" i="0" kern="1200" cap="none" spc="0" normalizeH="0" noProof="0" dirty="0" smtClean="0">
                <a:ln>
                  <a:noFill/>
                </a:ln>
                <a:solidFill>
                  <a:srgbClr val="0070C0"/>
                </a:solidFill>
                <a:effectLst/>
                <a:uLnTx/>
                <a:uFill>
                  <a:solidFill>
                    <a:srgbClr val="FF0000"/>
                  </a:solidFill>
                </a:uFill>
                <a:latin typeface="Calibri" panose="020F0502020204030204"/>
              </a:rPr>
              <a:t>Zonne-energie als middel voor ontwikkeling nieuwe natuur (NNB)</a:t>
            </a:r>
          </a:p>
          <a:p>
            <a:pPr marL="0" lvl="0" indent="0">
              <a:buNone/>
            </a:pPr>
            <a:r>
              <a:rPr kumimoji="0" lang="nl-NL" sz="1400" b="0" i="0" kern="1200" cap="none" spc="0" normalizeH="0" baseline="0" noProof="0" dirty="0" smtClean="0">
                <a:ln>
                  <a:noFill/>
                </a:ln>
                <a:solidFill>
                  <a:prstClr val="black"/>
                </a:solidFill>
                <a:effectLst/>
                <a:uLnTx/>
                <a:uFill>
                  <a:solidFill>
                    <a:srgbClr val="FF0000"/>
                  </a:solidFill>
                </a:uFill>
                <a:latin typeface="Calibri" panose="020F0502020204030204"/>
              </a:rPr>
              <a:t>In aanvulling op bouwsteen 1 hebben we ook onbestemde percelen in Natuurnetwerk Brabant (NNB). Met steun vanuit het </a:t>
            </a:r>
            <a:r>
              <a:rPr kumimoji="0" lang="nl-NL" sz="1400" b="0" i="0" kern="1200" cap="none" spc="0" normalizeH="0" baseline="0" noProof="0" dirty="0" err="1" smtClean="0">
                <a:ln>
                  <a:noFill/>
                </a:ln>
                <a:solidFill>
                  <a:prstClr val="black"/>
                </a:solidFill>
                <a:effectLst/>
                <a:uLnTx/>
                <a:uFill>
                  <a:solidFill>
                    <a:srgbClr val="FF0000"/>
                  </a:solidFill>
                </a:uFill>
                <a:latin typeface="Calibri" panose="020F0502020204030204"/>
              </a:rPr>
              <a:t>groenontwikkelfonds</a:t>
            </a:r>
            <a:r>
              <a:rPr kumimoji="0" lang="nl-NL" sz="1400" b="0" i="0" kern="1200" cap="none" spc="0" normalizeH="0" baseline="0" noProof="0" dirty="0" smtClean="0">
                <a:ln>
                  <a:noFill/>
                </a:ln>
                <a:solidFill>
                  <a:prstClr val="black"/>
                </a:solidFill>
                <a:effectLst/>
                <a:uLnTx/>
                <a:uFill>
                  <a:solidFill>
                    <a:srgbClr val="FF0000"/>
                  </a:solidFill>
                </a:uFill>
                <a:latin typeface="Calibri" panose="020F0502020204030204"/>
              </a:rPr>
              <a:t> Brabant (GOB; een bv vanuit de provincie N-B)  is het mogelijk om deze percelen om te zetten naar natuur, waarbij gedurende 15 jaar zonne-energie gewonnen kan worden. Dit is een uitzondering op het provinciaal beleid, waarin zonne-energie binnen NNB wordt uitgesloten</a:t>
            </a:r>
            <a:r>
              <a:rPr lang="nl-NL" sz="1400" dirty="0">
                <a:solidFill>
                  <a:prstClr val="black"/>
                </a:solidFill>
                <a:uFill>
                  <a:solidFill>
                    <a:srgbClr val="FF0000"/>
                  </a:solidFill>
                </a:uFill>
              </a:rPr>
              <a:t>. Inzet in NNB is alleen een optie als we met alle andere mogelijkheden voor </a:t>
            </a:r>
            <a:r>
              <a:rPr lang="nl-NL" sz="1400" dirty="0" smtClean="0">
                <a:solidFill>
                  <a:prstClr val="black"/>
                </a:solidFill>
                <a:uFill>
                  <a:solidFill>
                    <a:srgbClr val="FF0000"/>
                  </a:solidFill>
                </a:uFill>
              </a:rPr>
              <a:t>zonne-energie redelijkerwijs </a:t>
            </a:r>
            <a:r>
              <a:rPr lang="nl-NL" sz="1400" dirty="0">
                <a:solidFill>
                  <a:prstClr val="black"/>
                </a:solidFill>
                <a:uFill>
                  <a:solidFill>
                    <a:srgbClr val="FF0000"/>
                  </a:solidFill>
                </a:uFill>
              </a:rPr>
              <a:t>niet kunnen voldoen aan onze energie doelen.</a:t>
            </a:r>
            <a:endParaRPr kumimoji="0" lang="nl-NL" sz="1400" b="0" i="0" kern="1200" cap="none" spc="0" normalizeH="0" baseline="0" noProof="0" dirty="0" smtClean="0">
              <a:ln>
                <a:noFill/>
              </a:ln>
              <a:solidFill>
                <a:prstClr val="black"/>
              </a:solidFill>
              <a:effectLst/>
              <a:uLnTx/>
              <a:uFill>
                <a:solidFill>
                  <a:srgbClr val="FF0000"/>
                </a:solidFill>
              </a:uFill>
              <a:latin typeface="Calibri" panose="020F0502020204030204"/>
            </a:endParaRPr>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3" r="-161" b="12703"/>
          <a:stretch/>
        </p:blipFill>
        <p:spPr bwMode="auto">
          <a:xfrm>
            <a:off x="6186711" y="4818779"/>
            <a:ext cx="4040463" cy="1819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4587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smtClean="0"/>
              <a:t>Bouwstenen energieneutraal (2)</a:t>
            </a:r>
            <a:endParaRPr lang="nl-NL" sz="3200" dirty="0"/>
          </a:p>
        </p:txBody>
      </p:sp>
      <p:sp>
        <p:nvSpPr>
          <p:cNvPr id="3" name="Tijdelijke aanduiding voor inhoud 2"/>
          <p:cNvSpPr>
            <a:spLocks noGrp="1"/>
          </p:cNvSpPr>
          <p:nvPr>
            <p:ph sz="half" idx="1"/>
          </p:nvPr>
        </p:nvSpPr>
        <p:spPr>
          <a:xfrm>
            <a:off x="838200" y="1759722"/>
            <a:ext cx="5181600" cy="4351338"/>
          </a:xfrm>
        </p:spPr>
        <p:txBody>
          <a:bodyPr>
            <a:normAutofit/>
          </a:bodyPr>
          <a:lstStyle/>
          <a:p>
            <a:pPr marL="342900" indent="-342900">
              <a:buFont typeface="+mj-lt"/>
              <a:buAutoNum type="arabicPeriod" startAt="3"/>
            </a:pPr>
            <a:r>
              <a:rPr lang="nl-NL" sz="1400" dirty="0" smtClean="0">
                <a:solidFill>
                  <a:srgbClr val="0070C0"/>
                </a:solidFill>
              </a:rPr>
              <a:t>Windenergie (na 2025)</a:t>
            </a:r>
          </a:p>
          <a:p>
            <a:pPr marL="0" indent="0">
              <a:buNone/>
            </a:pPr>
            <a:r>
              <a:rPr lang="nl-NL" sz="1400" dirty="0" smtClean="0"/>
              <a:t>Op meerdere locaties van WDD is de mogelijkheid aanwezig om één of twee windturbines te plaatsen. Bij slechts vier locaties past de ontwikkeling in de RE(K)S of betreft het een </a:t>
            </a:r>
            <a:r>
              <a:rPr lang="nl-NL" sz="1400" dirty="0" err="1" smtClean="0"/>
              <a:t>rwzi</a:t>
            </a:r>
            <a:r>
              <a:rPr lang="nl-NL" sz="1400" dirty="0" smtClean="0"/>
              <a:t>. </a:t>
            </a:r>
          </a:p>
          <a:p>
            <a:pPr marL="0" indent="0">
              <a:buNone/>
            </a:pPr>
            <a:r>
              <a:rPr lang="nl-NL" sz="1400" dirty="0" smtClean="0"/>
              <a:t>De haalbaarheid van een project is nog erg onzeker, mede doordat de turbines alleen gerealiseerd kunnen worden in een windpark van minimaal drie turbines. </a:t>
            </a:r>
          </a:p>
        </p:txBody>
      </p:sp>
      <p:sp>
        <p:nvSpPr>
          <p:cNvPr id="4" name="Tijdelijke aanduiding voor inhoud 3"/>
          <p:cNvSpPr>
            <a:spLocks noGrp="1"/>
          </p:cNvSpPr>
          <p:nvPr>
            <p:ph sz="half" idx="2"/>
          </p:nvPr>
        </p:nvSpPr>
        <p:spPr/>
        <p:txBody>
          <a:bodyPr>
            <a:normAutofit/>
          </a:bodyPr>
          <a:lstStyle/>
          <a:p>
            <a:pPr marL="342900" indent="-342900">
              <a:buFont typeface="+mj-lt"/>
              <a:buAutoNum type="arabicPeriod" startAt="4"/>
            </a:pPr>
            <a:r>
              <a:rPr lang="nl-NL" sz="1400" dirty="0" err="1" smtClean="0">
                <a:solidFill>
                  <a:srgbClr val="0070C0"/>
                </a:solidFill>
              </a:rPr>
              <a:t>Aquathermie</a:t>
            </a:r>
            <a:r>
              <a:rPr lang="nl-NL" sz="1400" dirty="0" smtClean="0">
                <a:solidFill>
                  <a:srgbClr val="0070C0"/>
                </a:solidFill>
              </a:rPr>
              <a:t> (na 2025)</a:t>
            </a:r>
            <a:endParaRPr lang="nl-NL" sz="1400" dirty="0">
              <a:solidFill>
                <a:srgbClr val="0070C0"/>
              </a:solidFill>
            </a:endParaRPr>
          </a:p>
          <a:p>
            <a:pPr marL="0" indent="0">
              <a:buNone/>
            </a:pPr>
            <a:r>
              <a:rPr lang="nl-NL" sz="1400" dirty="0" smtClean="0"/>
              <a:t>Zowel uit het afvalwater als het oppervlaktewater kan warmte gewonnen worden voor de verwarming van de gebouwde omgeving, </a:t>
            </a:r>
            <a:r>
              <a:rPr lang="nl-NL" sz="1400" dirty="0" err="1" smtClean="0"/>
              <a:t>aquathermie</a:t>
            </a:r>
            <a:r>
              <a:rPr lang="nl-NL" sz="1400" dirty="0" smtClean="0"/>
              <a:t> genaamd. </a:t>
            </a:r>
            <a:r>
              <a:rPr lang="nl-NL" sz="1400" dirty="0" err="1" smtClean="0"/>
              <a:t>Aquathermie</a:t>
            </a:r>
            <a:r>
              <a:rPr lang="nl-NL" sz="1400" dirty="0" smtClean="0"/>
              <a:t> is een potentiële bron voor het aardgasvrij maken van de woningen voor 2050.</a:t>
            </a:r>
          </a:p>
          <a:p>
            <a:pPr marL="0" indent="0">
              <a:buNone/>
            </a:pPr>
            <a:r>
              <a:rPr lang="nl-NL" sz="1400" dirty="0" smtClean="0"/>
              <a:t>Het energetisch potentieel is groot. Een voorwaarde daarbij is dat de  warmte opgewaardeerd wordt naar 50 tot 70 °C met duurzame elektriciteit. </a:t>
            </a:r>
          </a:p>
          <a:p>
            <a:pPr marL="0" indent="0">
              <a:buNone/>
            </a:pPr>
            <a:r>
              <a:rPr lang="nl-NL" sz="1400" dirty="0" smtClean="0"/>
              <a:t>Realisatie van projecten vindt plaats door anderen, waarbij het waterschap belanghebbende is in de verkennings- en ontwikkelfase.</a:t>
            </a:r>
          </a:p>
          <a:p>
            <a:pPr marL="342900" indent="-342900">
              <a:buFont typeface="+mj-lt"/>
              <a:buAutoNum type="arabicPeriod" startAt="5"/>
            </a:pPr>
            <a:r>
              <a:rPr lang="nl-NL" sz="1400" dirty="0" smtClean="0">
                <a:solidFill>
                  <a:srgbClr val="0070C0"/>
                </a:solidFill>
              </a:rPr>
              <a:t>Financiële participatie</a:t>
            </a:r>
            <a:endParaRPr lang="nl-NL" sz="1400" dirty="0">
              <a:solidFill>
                <a:srgbClr val="0070C0"/>
              </a:solidFill>
            </a:endParaRPr>
          </a:p>
          <a:p>
            <a:pPr marL="0" indent="0">
              <a:buNone/>
            </a:pPr>
            <a:r>
              <a:rPr lang="nl-NL" sz="1400" dirty="0" smtClean="0"/>
              <a:t>Samen met de Brabantse waterschappen kopen we additionele duurzame elektriciteit in via </a:t>
            </a:r>
            <a:r>
              <a:rPr lang="nl-NL" sz="1400" dirty="0" err="1" smtClean="0"/>
              <a:t>Greenchoice</a:t>
            </a:r>
            <a:r>
              <a:rPr lang="nl-NL" sz="1400" dirty="0" smtClean="0"/>
              <a:t>. De mogelijkheid is aanwezig om te participeren in de nieuw te ontwikkelen parken waarvan wij de elektriciteit afnemen.</a:t>
            </a:r>
          </a:p>
        </p:txBody>
      </p:sp>
      <p:sp>
        <p:nvSpPr>
          <p:cNvPr id="5" name="Tijdelijke aanduiding voor dianummer 4"/>
          <p:cNvSpPr>
            <a:spLocks noGrp="1"/>
          </p:cNvSpPr>
          <p:nvPr>
            <p:ph type="sldNum" sz="quarter" idx="12"/>
          </p:nvPr>
        </p:nvSpPr>
        <p:spPr/>
        <p:txBody>
          <a:bodyPr/>
          <a:lstStyle/>
          <a:p>
            <a:r>
              <a:rPr lang="nl-NL" dirty="0" smtClean="0"/>
              <a:t>9</a:t>
            </a:r>
            <a:endParaRPr lang="nl-NL" dirty="0"/>
          </a:p>
        </p:txBody>
      </p:sp>
      <p:pic>
        <p:nvPicPr>
          <p:cNvPr id="7" name="Afbeelding 6"/>
          <p:cNvPicPr>
            <a:picLocks noChangeAspect="1"/>
          </p:cNvPicPr>
          <p:nvPr/>
        </p:nvPicPr>
        <p:blipFill>
          <a:blip r:embed="rId2"/>
          <a:stretch>
            <a:fillRect/>
          </a:stretch>
        </p:blipFill>
        <p:spPr>
          <a:xfrm>
            <a:off x="838200" y="3503868"/>
            <a:ext cx="4230794" cy="2931780"/>
          </a:xfrm>
          <a:prstGeom prst="rect">
            <a:avLst/>
          </a:prstGeom>
        </p:spPr>
      </p:pic>
    </p:spTree>
    <p:extLst>
      <p:ext uri="{BB962C8B-B14F-4D97-AF65-F5344CB8AC3E}">
        <p14:creationId xmlns:p14="http://schemas.microsoft.com/office/powerpoint/2010/main" val="3878298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5350</TotalTime>
  <Words>4475</Words>
  <Application>Microsoft Office PowerPoint</Application>
  <PresentationFormat>Breedbeeld</PresentationFormat>
  <Paragraphs>333</Paragraphs>
  <Slides>23</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23</vt:i4>
      </vt:variant>
    </vt:vector>
  </HeadingPairs>
  <TitlesOfParts>
    <vt:vector size="29" baseType="lpstr">
      <vt:lpstr>Arial</vt:lpstr>
      <vt:lpstr>Calibri</vt:lpstr>
      <vt:lpstr>Calibri Light</vt:lpstr>
      <vt:lpstr>Courier New</vt:lpstr>
      <vt:lpstr>Wingdings</vt:lpstr>
      <vt:lpstr>Kantoorthema</vt:lpstr>
      <vt:lpstr>Energie- en klimaatstrategie</vt:lpstr>
      <vt:lpstr>Inleiding</vt:lpstr>
      <vt:lpstr>Opbouw</vt:lpstr>
      <vt:lpstr>Definities / afkortingen</vt:lpstr>
      <vt:lpstr>Ambities AB</vt:lpstr>
      <vt:lpstr>Huidige opgave energie en klimaat (1)</vt:lpstr>
      <vt:lpstr>Huidige opgave energie en klimaat (2)</vt:lpstr>
      <vt:lpstr>Bouwstenen energieneutraal (1)</vt:lpstr>
      <vt:lpstr>Bouwstenen energieneutraal (2)</vt:lpstr>
      <vt:lpstr>Potentie bouwstenen ten opzichte van opgave 2025</vt:lpstr>
      <vt:lpstr>Positionering van bouwstenen in de tijd en in relatie tot het (verwachte) energieverbruik</vt:lpstr>
      <vt:lpstr>Advies strategie energieneutraal (1)</vt:lpstr>
      <vt:lpstr>Advies strategie energieneutraal (2)</vt:lpstr>
      <vt:lpstr>Advies strategie energieneutraal (3)</vt:lpstr>
      <vt:lpstr>Advies strategie energieneutraal (4)</vt:lpstr>
      <vt:lpstr>(Voorstel) Plan van aanpak Energieneutraal</vt:lpstr>
      <vt:lpstr>Financiële middelen</vt:lpstr>
      <vt:lpstr>Opbouw CO2- en klimaatvoetafdruk</vt:lpstr>
      <vt:lpstr>Huidige CO2- en klimaatvoetafdruk (vanaf 2022)</vt:lpstr>
      <vt:lpstr>Strategische keuzes klimaat</vt:lpstr>
      <vt:lpstr>(Voorstel) Plan van aanpak Klimaatneutraal</vt:lpstr>
      <vt:lpstr>Financiële middelen</vt:lpstr>
      <vt:lpstr>PowerPoint-presentatie</vt:lpstr>
    </vt:vector>
  </TitlesOfParts>
  <Company>Waterschap De Dommel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Energie- en klimaatstrategie</dc:title>
  <dc:creator>Moerman, Richard</dc:creator>
  <cp:lastModifiedBy>Moerman, Richard</cp:lastModifiedBy>
  <cp:revision>344</cp:revision>
  <dcterms:created xsi:type="dcterms:W3CDTF">2021-08-23T06:48:09Z</dcterms:created>
  <dcterms:modified xsi:type="dcterms:W3CDTF">2022-03-22T10:28:54Z</dcterms:modified>
</cp:coreProperties>
</file>